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715" r:id="rId4"/>
    <p:sldMasterId id="2147483716" r:id="rId5"/>
    <p:sldMasterId id="2147483717" r:id="rId6"/>
    <p:sldMasterId id="2147483718" r:id="rId7"/>
    <p:sldMasterId id="2147483719" r:id="rId8"/>
    <p:sldMasterId id="2147483720" r:id="rId9"/>
    <p:sldMasterId id="2147483721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D6383B2-11E2-4F0F-B9CF-4065B1BA982E}">
  <a:tblStyle styleId="{8D6383B2-11E2-4F0F-B9CF-4065B1BA98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9.xml"/><Relationship Id="rId42" Type="http://schemas.openxmlformats.org/officeDocument/2006/relationships/slide" Target="slides/slide31.xml"/><Relationship Id="rId41" Type="http://schemas.openxmlformats.org/officeDocument/2006/relationships/slide" Target="slides/slide30.xml"/><Relationship Id="rId44" Type="http://schemas.openxmlformats.org/officeDocument/2006/relationships/slide" Target="slides/slide33.xml"/><Relationship Id="rId43" Type="http://schemas.openxmlformats.org/officeDocument/2006/relationships/slide" Target="slides/slide32.xml"/><Relationship Id="rId46" Type="http://schemas.openxmlformats.org/officeDocument/2006/relationships/slide" Target="slides/slide35.xml"/><Relationship Id="rId45" Type="http://schemas.openxmlformats.org/officeDocument/2006/relationships/slide" Target="slides/slide34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48" Type="http://schemas.openxmlformats.org/officeDocument/2006/relationships/slide" Target="slides/slide37.xml"/><Relationship Id="rId47" Type="http://schemas.openxmlformats.org/officeDocument/2006/relationships/slide" Target="slides/slide36.xml"/><Relationship Id="rId49" Type="http://schemas.openxmlformats.org/officeDocument/2006/relationships/slide" Target="slides/slide38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33" Type="http://schemas.openxmlformats.org/officeDocument/2006/relationships/slide" Target="slides/slide22.xml"/><Relationship Id="rId32" Type="http://schemas.openxmlformats.org/officeDocument/2006/relationships/slide" Target="slides/slide21.xml"/><Relationship Id="rId35" Type="http://schemas.openxmlformats.org/officeDocument/2006/relationships/slide" Target="slides/slide24.xml"/><Relationship Id="rId34" Type="http://schemas.openxmlformats.org/officeDocument/2006/relationships/slide" Target="slides/slide23.xml"/><Relationship Id="rId37" Type="http://schemas.openxmlformats.org/officeDocument/2006/relationships/slide" Target="slides/slide26.xml"/><Relationship Id="rId36" Type="http://schemas.openxmlformats.org/officeDocument/2006/relationships/slide" Target="slides/slide25.xml"/><Relationship Id="rId39" Type="http://schemas.openxmlformats.org/officeDocument/2006/relationships/slide" Target="slides/slide28.xml"/><Relationship Id="rId38" Type="http://schemas.openxmlformats.org/officeDocument/2006/relationships/slide" Target="slides/slide27.xml"/><Relationship Id="rId20" Type="http://schemas.openxmlformats.org/officeDocument/2006/relationships/slide" Target="slides/slide9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29" Type="http://schemas.openxmlformats.org/officeDocument/2006/relationships/slide" Target="slides/slide18.xml"/><Relationship Id="rId11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3" Type="http://schemas.openxmlformats.org/officeDocument/2006/relationships/slide" Target="slides/slide2.xml"/><Relationship Id="rId12" Type="http://schemas.openxmlformats.org/officeDocument/2006/relationships/slide" Target="slides/slide1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ithub.com/fivethirtyeight/data/blob/8eb18e0b6115ae6fcfb49bf81ccdd01cbe37906c/college-majors/all-ages.csv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61af63c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61af63c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9bad5939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9bad5939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9bad59390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9bad5939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9bad5939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9bad5939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9bad59390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9bad59390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4141a4e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24141a4e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9bad59390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29bad59390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java.io.File;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class CheckFile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public static void main(String[] args)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File file = new File("src/CheckFile.java");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"exists(): " + file.exists());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"isDirectory(): " + file.isDirectory());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"isFile(): " + file.isFile());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"getAbsolutePath(): " + file.getAbsolutePath());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"getName(): " + file.getName());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"getPath(): " + file.getPath());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"canRead(): " + file.canRead());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"canWrite(): " + file.canWrite());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"getFreeSpace(): " + file.getFreeSpace());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"getTotalSpace(): " + file.getTotalSpace());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System.out.println( "getUsableSpace(): " + file.getUsableSpace());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36f0ec1d1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36f0ec1d1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abd32930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2abd32930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B: 5 line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470c78ab0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470c78ab0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470c78ab0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470c78ab0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java.io.File;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java.io.FileNotFoundException;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java.io.PrintWriter;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java.util.Scanner;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https://github.com/fivethirtyeight/data/blob/8eb18e0b6115ae6fcfb49bf81ccdd01cbe37906c/college-majors/all-ages.csv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class AnalyzeData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public static void main(String[] args)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File dataFile = new File( "./all-ages.csv");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//System.out.println( dataFile.exists());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File outFile = new File( "./myData.txt");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PrintWriter writer = null;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Scanner input = null;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try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writer = new PrintWriter( outFile);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input = new Scanner( dataFile);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String header = input.nextLine();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writer.println( header);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while ( input.hasNextLine())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String line = input.nextLine();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if ( line.contains("COMPUTER"))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    writer.println(line);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//System.out.println( line);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String [] lineParts = line.split(",");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writer.print( lineParts[1]);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writer.print( "\t");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writer.println( lineParts[5]);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System.out.print( lineParts[0]);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System.out.print( "&gt;");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System.out.print( lineParts[1]);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System.out.print( "&gt;");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System.out.print( lineParts[ lineParts.length-1]);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               System.out.println();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} catch ( FileNotFoundException e)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e.printStackTrace();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} finally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if ( input != null) input.close();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if ( writer != null) writer.close();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413cf33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413cf33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6da6ea1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6da6ea1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ae217cbb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2ae217cbb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D: stack trace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ae217cbb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2ae217cbb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yes, you can catch all throwables which includes unchecked exceptions.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2ae23f5f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2ae23f5f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C: Compiler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2ae23f5f7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2ae23f5f7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it.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2ae217cbb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2ae217cbb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B: 2, one is declared in change, the other is declared in main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2ae217cbb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2ae217cbb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A: since map is declared within the main method it would be on the stack in the main stack frame.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ae217cbb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2ae217cbb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B: char [].  Essentially, map[0] means to dereference (follow the reference) once resulting in a data type of char [] since map is a double dimension array.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46fb84db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46fb84db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470338d0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470338d0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413cf33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413cf33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470c78ab0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470c78ab0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470c78ab09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470c78ab0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java.io.File;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class Show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public static void show(File file, String depth)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File[] files = file.listFiles();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for (int i = 0; i &lt; files.length; i++)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System.out.printf("%s%s\n", depth, files[i].getName());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if (files[i].isDirectory())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show(files[i], depth + "  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public static void main(String[] args) {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File file = new File(".");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show(file, "  ");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470c78ab0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470c78ab0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470c78ab0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470c78ab0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470c78ab0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470c78ab0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70c78ab0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70c78ab0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29bad59390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29bad59390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24141a4e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24141a4e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24141a4e0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24141a4e0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61af63c8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61af63c8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61af63c8b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61af63c8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B: relative to current working directory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61af63c8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61af63c8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9bad5939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9bad5939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36f0ec1d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36f0ec1d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6ed32a3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6ed32a3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1" name="Google Shape;101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02" name="Google Shape;10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05" name="Google Shape;10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8" name="Google Shape;10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9" name="Google Shape;109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2" name="Google Shape;112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3" name="Google Shape;113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4" name="Google Shape;114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7" name="Google Shape;11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0" name="Google Shape;120;p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1" name="Google Shape;121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4" name="Google Shape;12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3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8" name="Google Shape;128;p3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9" name="Google Shape;129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0" name="Google Shape;13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33" name="Google Shape;13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6" name="Google Shape;136;p3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7" name="Google Shape;13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6" name="Google Shape;146;p3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7" name="Google Shape;147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0" name="Google Shape;150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0000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3" name="Google Shape;153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4" name="Google Shape;154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4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8" name="Google Shape;158;p4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9" name="Google Shape;159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2" name="Google Shape;162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5" name="Google Shape;165;p4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6" name="Google Shape;166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9" name="Google Shape;16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5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3" name="Google Shape;173;p4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4" name="Google Shape;174;p4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5" name="Google Shape;175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78" name="Google Shape;178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1" name="Google Shape;181;p4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2" name="Google Shape;182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91" name="Google Shape;191;p5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2" name="Google Shape;192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5" name="Google Shape;195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9" name="Google Shape;199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2" name="Google Shape;202;p5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3" name="Google Shape;203;p5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4" name="Google Shape;204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7" name="Google Shape;207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10" name="Google Shape;210;p5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1" name="Google Shape;211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4" name="Google Shape;214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7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5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8" name="Google Shape;218;p5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9" name="Google Shape;219;p5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0" name="Google Shape;220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223" name="Google Shape;223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6" name="Google Shape;226;p5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7" name="Google Shape;227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6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6" name="Google Shape;236;p6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37" name="Google Shape;237;p6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302 Black" type="tx">
  <p:cSld name="TITLE_AND_BODY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0" name="Google Shape;240;p6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1" name="Google Shape;241;p6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4" name="Google Shape;244;p6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5" name="Google Shape;245;p6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46" name="Google Shape;246;p6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9" name="Google Shape;249;p6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252" name="Google Shape;252;p6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9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61" name="Google Shape;261;p69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62" name="Google Shape;262;p6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302 Black" type="tx">
  <p:cSld name="TITLE_AND_BODY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65" name="Google Shape;265;p7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6" name="Google Shape;266;p7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69" name="Google Shape;269;p71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70" name="Google Shape;270;p71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71" name="Google Shape;271;p7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4" name="Google Shape;274;p7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3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277" name="Google Shape;277;p7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7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6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7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2" Type="http://schemas.openxmlformats.org/officeDocument/2006/relationships/theme" Target="../theme/theme8.xml"/><Relationship Id="rId9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2" name="Google Shape;142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3" name="Google Shape;143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rgbClr val="000000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7" name="Google Shape;187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88" name="Google Shape;188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">
    <p:bg>
      <p:bgPr>
        <a:solidFill>
          <a:schemeClr val="dk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2" name="Google Shape;232;p6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33" name="Google Shape;233;p6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">
    <p:bg>
      <p:bgPr>
        <a:solidFill>
          <a:srgbClr val="000000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7" name="Google Shape;257;p6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8" name="Google Shape;258;p6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github.com/fivethirtyeight/data/find/8eb18e0b6115ae6fcfb49bf81ccdd01cbe37906c" TargetMode="External"/><Relationship Id="rId4" Type="http://schemas.openxmlformats.org/officeDocument/2006/relationships/hyperlink" Target="http://rs.io/100-interesting-data-sets-for-statistics/" TargetMode="External"/><Relationship Id="rId9" Type="http://schemas.openxmlformats.org/officeDocument/2006/relationships/hyperlink" Target="http://snap.stanford.edu/data/ksc-time-series.html" TargetMode="External"/><Relationship Id="rId5" Type="http://schemas.openxmlformats.org/officeDocument/2006/relationships/hyperlink" Target="http://www.gutenberg.org/ebooks/29765" TargetMode="External"/><Relationship Id="rId6" Type="http://schemas.openxmlformats.org/officeDocument/2006/relationships/hyperlink" Target="https://github.com/dwyl/english-words" TargetMode="External"/><Relationship Id="rId7" Type="http://schemas.openxmlformats.org/officeDocument/2006/relationships/hyperlink" Target="https://www.data.gov/" TargetMode="External"/><Relationship Id="rId8" Type="http://schemas.openxmlformats.org/officeDocument/2006/relationships/hyperlink" Target="https://usafacts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5"/>
          <p:cNvSpPr txBox="1"/>
          <p:nvPr>
            <p:ph type="ctrTitle"/>
          </p:nvPr>
        </p:nvSpPr>
        <p:spPr>
          <a:xfrm>
            <a:off x="137675" y="452400"/>
            <a:ext cx="8880600" cy="179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200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File Input and Output</a:t>
            </a:r>
            <a:endParaRPr sz="3000"/>
          </a:p>
        </p:txBody>
      </p:sp>
      <p:sp>
        <p:nvSpPr>
          <p:cNvPr id="285" name="Google Shape;285;p75"/>
          <p:cNvSpPr txBox="1"/>
          <p:nvPr>
            <p:ph idx="1" type="subTitle"/>
          </p:nvPr>
        </p:nvSpPr>
        <p:spPr>
          <a:xfrm>
            <a:off x="691775" y="21793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Jim Williams, PhD</a:t>
            </a:r>
            <a:endParaRPr/>
          </a:p>
        </p:txBody>
      </p:sp>
      <p:pic>
        <p:nvPicPr>
          <p:cNvPr id="286" name="Google Shape;286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5399" y="3006896"/>
            <a:ext cx="2713199" cy="179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within </a:t>
            </a:r>
            <a:r>
              <a:rPr lang="en">
                <a:solidFill>
                  <a:srgbClr val="FFFF00"/>
                </a:solidFill>
              </a:rPr>
              <a:t>log </a:t>
            </a:r>
            <a:r>
              <a:rPr lang="en"/>
              <a:t>what is a relative path to </a:t>
            </a:r>
            <a:r>
              <a:rPr lang="en">
                <a:solidFill>
                  <a:srgbClr val="FF9900"/>
                </a:solidFill>
              </a:rPr>
              <a:t>tasks</a:t>
            </a:r>
            <a:r>
              <a:rPr lang="en"/>
              <a:t>?</a:t>
            </a:r>
            <a:endParaRPr/>
          </a:p>
        </p:txBody>
      </p:sp>
      <p:sp>
        <p:nvSpPr>
          <p:cNvPr id="343" name="Google Shape;343;p84"/>
          <p:cNvSpPr txBox="1"/>
          <p:nvPr>
            <p:ph idx="1" type="body"/>
          </p:nvPr>
        </p:nvSpPr>
        <p:spPr>
          <a:xfrm>
            <a:off x="311700" y="1152475"/>
            <a:ext cx="8520600" cy="3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/</a:t>
            </a:r>
            <a:endParaRPr sz="2400">
              <a:solidFill>
                <a:srgbClr val="FFFFFF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meta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log</a:t>
            </a:r>
            <a:endParaRPr sz="2400">
              <a:solidFill>
                <a:srgbClr val="FFFF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mylyn</a:t>
            </a:r>
            <a:endParaRPr sz="2400">
              <a:solidFill>
                <a:srgbClr val="FFFFFF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taskListIndex</a:t>
            </a:r>
            <a:endParaRPr sz="2400">
              <a:solidFill>
                <a:srgbClr val="FFFFFF"/>
              </a:solidFill>
            </a:endParaRPr>
          </a:p>
          <a:p>
            <a:pPr indent="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segments</a:t>
            </a:r>
            <a:endParaRPr sz="2400">
              <a:solidFill>
                <a:srgbClr val="FFFFFF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tasks</a:t>
            </a:r>
            <a:endParaRPr sz="2400">
              <a:solidFill>
                <a:srgbClr val="FF9900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contexts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plugins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      history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graphicFrame>
        <p:nvGraphicFramePr>
          <p:cNvPr id="344" name="Google Shape;344;p84"/>
          <p:cNvGraphicFramePr/>
          <p:nvPr/>
        </p:nvGraphicFramePr>
        <p:xfrm>
          <a:off x="6034550" y="115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662525"/>
              </a:tblGrid>
              <a:tr h="1016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../mylyn/tasks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0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/meta/mylyn/tasks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49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./mylyn/tasks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7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../tasks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within </a:t>
            </a:r>
            <a:r>
              <a:rPr lang="en">
                <a:solidFill>
                  <a:srgbClr val="FF9900"/>
                </a:solidFill>
              </a:rPr>
              <a:t>tasks </a:t>
            </a:r>
            <a:r>
              <a:rPr lang="en"/>
              <a:t>what is a relative path to </a:t>
            </a:r>
            <a:r>
              <a:rPr lang="en">
                <a:solidFill>
                  <a:srgbClr val="FFFF00"/>
                </a:solidFill>
              </a:rPr>
              <a:t>mylyn</a:t>
            </a:r>
            <a:r>
              <a:rPr lang="en"/>
              <a:t>?</a:t>
            </a:r>
            <a:endParaRPr/>
          </a:p>
        </p:txBody>
      </p:sp>
      <p:sp>
        <p:nvSpPr>
          <p:cNvPr id="350" name="Google Shape;350;p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/</a:t>
            </a:r>
            <a:endParaRPr sz="2400">
              <a:solidFill>
                <a:srgbClr val="FFFFFF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meta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log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mylyn</a:t>
            </a:r>
            <a:endParaRPr sz="2400">
              <a:solidFill>
                <a:srgbClr val="FFFF00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taskListIndex</a:t>
            </a:r>
            <a:endParaRPr sz="2400">
              <a:solidFill>
                <a:srgbClr val="FFFFFF"/>
              </a:solidFill>
            </a:endParaRPr>
          </a:p>
          <a:p>
            <a:pPr indent="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segments</a:t>
            </a:r>
            <a:endParaRPr sz="2400">
              <a:solidFill>
                <a:srgbClr val="FFFFFF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tasks</a:t>
            </a:r>
            <a:endParaRPr sz="2400">
              <a:solidFill>
                <a:srgbClr val="FF9900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contexts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plugins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     history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graphicFrame>
        <p:nvGraphicFramePr>
          <p:cNvPr id="351" name="Google Shape;351;p85"/>
          <p:cNvGraphicFramePr/>
          <p:nvPr/>
        </p:nvGraphicFramePr>
        <p:xfrm>
          <a:off x="6034550" y="115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662525"/>
              </a:tblGrid>
              <a:tr h="1016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/meta/mylyn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0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../mylyn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49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./../mylyn/tasks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7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..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within </a:t>
            </a:r>
            <a:r>
              <a:rPr lang="en">
                <a:solidFill>
                  <a:srgbClr val="FF9900"/>
                </a:solidFill>
              </a:rPr>
              <a:t>tasks </a:t>
            </a:r>
            <a:r>
              <a:rPr lang="en"/>
              <a:t>what is an absolute path to </a:t>
            </a:r>
            <a:r>
              <a:rPr lang="en">
                <a:solidFill>
                  <a:srgbClr val="FFFF00"/>
                </a:solidFill>
              </a:rPr>
              <a:t>log</a:t>
            </a:r>
            <a:r>
              <a:rPr lang="en"/>
              <a:t>?</a:t>
            </a:r>
            <a:endParaRPr/>
          </a:p>
        </p:txBody>
      </p:sp>
      <p:sp>
        <p:nvSpPr>
          <p:cNvPr id="357" name="Google Shape;357;p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/</a:t>
            </a:r>
            <a:endParaRPr sz="2400">
              <a:solidFill>
                <a:srgbClr val="FFFFFF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meta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</a:rPr>
              <a:t>log</a:t>
            </a:r>
            <a:endParaRPr sz="2400">
              <a:solidFill>
                <a:srgbClr val="FFFF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mylyn</a:t>
            </a:r>
            <a:endParaRPr sz="2400">
              <a:solidFill>
                <a:srgbClr val="FFFFFF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taskListIndex</a:t>
            </a:r>
            <a:endParaRPr sz="2400">
              <a:solidFill>
                <a:srgbClr val="FFFFFF"/>
              </a:solidFill>
            </a:endParaRPr>
          </a:p>
          <a:p>
            <a:pPr indent="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segments</a:t>
            </a:r>
            <a:endParaRPr sz="2400">
              <a:solidFill>
                <a:srgbClr val="FFFFFF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9900"/>
                </a:solidFill>
              </a:rPr>
              <a:t>tasks</a:t>
            </a:r>
            <a:endParaRPr sz="2400">
              <a:solidFill>
                <a:srgbClr val="FF9900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contexts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plugins</a:t>
            </a:r>
            <a:endParaRPr sz="2400">
              <a:solidFill>
                <a:srgbClr val="FFFFFF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     history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graphicFrame>
        <p:nvGraphicFramePr>
          <p:cNvPr id="358" name="Google Shape;358;p86"/>
          <p:cNvGraphicFramePr/>
          <p:nvPr/>
        </p:nvGraphicFramePr>
        <p:xfrm>
          <a:off x="6034550" y="115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662525"/>
              </a:tblGrid>
              <a:tr h="1016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/meta/log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0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</a:rPr>
                        <a:t>../../log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49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./meta/log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778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/log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correct output?</a:t>
            </a:r>
            <a:endParaRPr/>
          </a:p>
        </p:txBody>
      </p:sp>
      <p:sp>
        <p:nvSpPr>
          <p:cNvPr id="364" name="Google Shape;364;p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public static void main(String[] args) {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	String name = "Fred";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	int num = 100;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	double dNum = 3.14159;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	System.out.printf("Hello %6s\n", name);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	System.out.printf("%05d,%.2f",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                 num, dNum);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}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5" name="Google Shape;365;p87"/>
          <p:cNvSpPr txBox="1"/>
          <p:nvPr/>
        </p:nvSpPr>
        <p:spPr>
          <a:xfrm>
            <a:off x="166225" y="4519550"/>
            <a:ext cx="7917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http://docs.oracle.com/javase/7/docs/api/java/util/Formatter.html#syntax</a:t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366" name="Google Shape;366;p87"/>
          <p:cNvGraphicFramePr/>
          <p:nvPr/>
        </p:nvGraphicFramePr>
        <p:xfrm>
          <a:off x="6303975" y="832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393100"/>
              </a:tblGrid>
              <a:tr h="1108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Hello Fred</a:t>
                      </a:r>
                      <a:endParaRPr sz="2400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100,3.14</a:t>
                      </a:r>
                      <a:endParaRPr sz="2400">
                        <a:solidFill>
                          <a:srgbClr val="FFFFFF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915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Hello   Fred</a:t>
                      </a:r>
                      <a:endParaRPr sz="24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100,3.14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169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Hello   Fred</a:t>
                      </a:r>
                      <a:endParaRPr sz="24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100,3.14159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66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Hello   Fred</a:t>
                      </a:r>
                      <a:endParaRPr sz="24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00100,3.14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Key F</a:t>
            </a:r>
            <a:r>
              <a:rPr b="1" lang="en" sz="3600"/>
              <a:t>ile I/O Classes</a:t>
            </a:r>
            <a:endParaRPr b="1" sz="3600"/>
          </a:p>
        </p:txBody>
      </p:sp>
      <p:sp>
        <p:nvSpPr>
          <p:cNvPr id="372" name="Google Shape;372;p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Meta information: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Reading: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Scanner, InputStream, FileInputStream, FileReader, BufferedReader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Writing: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OutputStream, FileOutputStream, PrintStream, PrintWriter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File class: Meta information</a:t>
            </a:r>
            <a:endParaRPr b="1" sz="3600"/>
          </a:p>
        </p:txBody>
      </p:sp>
      <p:sp>
        <p:nvSpPr>
          <p:cNvPr id="378" name="Google Shape;378;p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to access file meta information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File file = new File("src/CheckFile.java");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exists(), isDirectory(), isDirectory(), getName(), getPath(), canRead(), canWrite(), etc.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Today</a:t>
            </a:r>
            <a:endParaRPr b="1" sz="3600"/>
          </a:p>
        </p:txBody>
      </p:sp>
      <p:sp>
        <p:nvSpPr>
          <p:cNvPr id="384" name="Google Shape;384;p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Academic Integrity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Exam Review Last Night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Time Spent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Exam this evening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Lecture: File I/O and some exam review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91"/>
          <p:cNvSpPr txBox="1"/>
          <p:nvPr>
            <p:ph type="title"/>
          </p:nvPr>
        </p:nvSpPr>
        <p:spPr>
          <a:xfrm>
            <a:off x="311700" y="183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print out?</a:t>
            </a:r>
            <a:endParaRPr/>
          </a:p>
        </p:txBody>
      </p:sp>
      <p:sp>
        <p:nvSpPr>
          <p:cNvPr id="390" name="Google Shape;390;p91"/>
          <p:cNvSpPr txBox="1"/>
          <p:nvPr>
            <p:ph idx="1" type="body"/>
          </p:nvPr>
        </p:nvSpPr>
        <p:spPr>
          <a:xfrm>
            <a:off x="311700" y="714275"/>
            <a:ext cx="4242600" cy="42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File f = new File( "myfile.txt");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Scanner scnr = new Scanner( f);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scnr.nextLine();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int count = 4;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if ( scnr.hasNextInt()) </a:t>
            </a:r>
            <a:endParaRPr sz="18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count = scnr.nextInt();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else {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	scnr.nextLine();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	count = scnr.nextInt();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}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for ( int i = 0; i &lt; count; i++)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	scnr.nextLine();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System.out.println( scnr.nextLine());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91" name="Google Shape;391;p91"/>
          <p:cNvSpPr txBox="1"/>
          <p:nvPr/>
        </p:nvSpPr>
        <p:spPr>
          <a:xfrm>
            <a:off x="4554300" y="756050"/>
            <a:ext cx="1528800" cy="2868900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3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hello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2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8 line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5 line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3 line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4 line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graphicFrame>
        <p:nvGraphicFramePr>
          <p:cNvPr id="392" name="Google Shape;392;p91"/>
          <p:cNvGraphicFramePr/>
          <p:nvPr/>
        </p:nvGraphicFramePr>
        <p:xfrm>
          <a:off x="7002075" y="66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1695000"/>
              </a:tblGrid>
              <a:tr h="1157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8 line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56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5 line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52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 line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112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Reading and Writing Text Files</a:t>
            </a:r>
            <a:endParaRPr b="1" sz="3600"/>
          </a:p>
        </p:txBody>
      </p:sp>
      <p:sp>
        <p:nvSpPr>
          <p:cNvPr id="398" name="Google Shape;398;p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Meta information: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Reading: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Scanner, InputStream, FileInputStream, FileReader, BufferedReader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Writing: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OutputStream, FileOutputStream, PrintStream, PrintWriter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Application: Read and Process Data</a:t>
            </a:r>
            <a:endParaRPr/>
          </a:p>
        </p:txBody>
      </p:sp>
      <p:sp>
        <p:nvSpPr>
          <p:cNvPr id="404" name="Google Shape;404;p93"/>
          <p:cNvSpPr txBox="1"/>
          <p:nvPr>
            <p:ph idx="1" type="body"/>
          </p:nvPr>
        </p:nvSpPr>
        <p:spPr>
          <a:xfrm>
            <a:off x="311700" y="1177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Much Data Available Online, examples: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https://github.com/fivethirtyeight/data/find/8eb18e0b6115ae6fcfb49bf81ccdd01cbe37906c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http://rs.io/100-interesting-data-sets-for-statistics/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http://www.gutenberg.org/ebooks/29765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https://github.com/dwyl/english-words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https://www.data.gov/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https://usafacts.org/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http://snap.stanford.edu/data/ksc-time-series.html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Week</a:t>
            </a:r>
            <a:endParaRPr/>
          </a:p>
        </p:txBody>
      </p:sp>
      <p:sp>
        <p:nvSpPr>
          <p:cNvPr id="292" name="Google Shape;292;p76"/>
          <p:cNvSpPr txBox="1"/>
          <p:nvPr>
            <p:ph idx="1" type="body"/>
          </p:nvPr>
        </p:nvSpPr>
        <p:spPr>
          <a:xfrm>
            <a:off x="457200" y="924225"/>
            <a:ext cx="8376600" cy="40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AutoNum type="arabicPeriod"/>
            </a:pPr>
            <a:r>
              <a:rPr lang="en">
                <a:solidFill>
                  <a:srgbClr val="FFFFFF"/>
                </a:solidFill>
              </a:rPr>
              <a:t>BP1 Grading</a:t>
            </a:r>
            <a:endParaRPr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AutoNum type="arabicPeriod"/>
            </a:pPr>
            <a:r>
              <a:rPr lang="en">
                <a:solidFill>
                  <a:srgbClr val="FFFFFF"/>
                </a:solidFill>
              </a:rPr>
              <a:t>BP2 Eliza available, M1 due next Wednesday</a:t>
            </a:r>
            <a:endParaRPr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lphaLcPeriod"/>
            </a:pPr>
            <a:r>
              <a:rPr lang="en">
                <a:solidFill>
                  <a:srgbClr val="FFFFFF"/>
                </a:solidFill>
              </a:rPr>
              <a:t>Updates: Reload PDF</a:t>
            </a:r>
            <a:endParaRPr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AutoNum type="arabicPeriod"/>
            </a:pPr>
            <a:r>
              <a:rPr lang="en">
                <a:solidFill>
                  <a:srgbClr val="FFFFFF"/>
                </a:solidFill>
              </a:rPr>
              <a:t>Office Hours</a:t>
            </a:r>
            <a:endParaRPr>
              <a:solidFill>
                <a:srgbClr val="FFFFFF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AutoNum type="alphaLcPeriod"/>
            </a:pPr>
            <a:r>
              <a:rPr lang="en">
                <a:solidFill>
                  <a:srgbClr val="FFFFFF"/>
                </a:solidFill>
              </a:rPr>
              <a:t>helpful description, location</a:t>
            </a:r>
            <a:endParaRPr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Exam 2 - Thursday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/>
              <a:t>Location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Team Lab: Exceptions,Command-Line Args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Lecture: File Input and Output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Review</a:t>
            </a:r>
            <a:endParaRPr/>
          </a:p>
        </p:txBody>
      </p:sp>
      <p:sp>
        <p:nvSpPr>
          <p:cNvPr id="410" name="Google Shape;410;p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95"/>
          <p:cNvSpPr txBox="1"/>
          <p:nvPr>
            <p:ph type="title"/>
          </p:nvPr>
        </p:nvSpPr>
        <p:spPr>
          <a:xfrm>
            <a:off x="250050" y="99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methodA throws GreenException then output is?</a:t>
            </a:r>
            <a:endParaRPr/>
          </a:p>
        </p:txBody>
      </p:sp>
      <p:sp>
        <p:nvSpPr>
          <p:cNvPr id="416" name="Google Shape;416;p95"/>
          <p:cNvSpPr txBox="1"/>
          <p:nvPr>
            <p:ph idx="1" type="body"/>
          </p:nvPr>
        </p:nvSpPr>
        <p:spPr>
          <a:xfrm>
            <a:off x="311700" y="577400"/>
            <a:ext cx="8626800" cy="43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public static void main(String[] args)</a:t>
            </a:r>
            <a:r>
              <a:rPr lang="en" sz="2100"/>
              <a:t> throws GreenException </a:t>
            </a:r>
            <a:r>
              <a:rPr lang="en" sz="2100"/>
              <a:t>{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	  boolean logging = false;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try {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    methodA();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    System.out.print("1");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} catch( BlueException e) {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    System.out.print("2");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} catch( GreenException e) {</a:t>
            </a:r>
            <a:endParaRPr sz="2100"/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if ( logging)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    	     System.out.print("3");</a:t>
            </a:r>
            <a:endParaRPr sz="2100"/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throw e;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	}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    System.out.print("4");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    }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FFFFFF"/>
              </a:solidFill>
            </a:endParaRPr>
          </a:p>
        </p:txBody>
      </p:sp>
      <p:graphicFrame>
        <p:nvGraphicFramePr>
          <p:cNvPr id="417" name="Google Shape;417;p95"/>
          <p:cNvGraphicFramePr/>
          <p:nvPr/>
        </p:nvGraphicFramePr>
        <p:xfrm>
          <a:off x="7002075" y="158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1695000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234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5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34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stack trace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 catch unchecked exceptions?</a:t>
            </a:r>
            <a:endParaRPr/>
          </a:p>
        </p:txBody>
      </p:sp>
      <p:sp>
        <p:nvSpPr>
          <p:cNvPr id="423" name="Google Shape;423;p96"/>
          <p:cNvSpPr txBox="1"/>
          <p:nvPr>
            <p:ph idx="1" type="body"/>
          </p:nvPr>
        </p:nvSpPr>
        <p:spPr>
          <a:xfrm>
            <a:off x="405775" y="1017725"/>
            <a:ext cx="555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24" name="Google Shape;424;p96"/>
          <p:cNvGraphicFramePr/>
          <p:nvPr/>
        </p:nvGraphicFramePr>
        <p:xfrm>
          <a:off x="4707350" y="135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3885175"/>
              </a:tblGrid>
              <a:tr h="9425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yes, all throwables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177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no, only checked exceptions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program</a:t>
            </a:r>
            <a:r>
              <a:rPr lang="en"/>
              <a:t> is verifying that the checked exceptions are handled?</a:t>
            </a:r>
            <a:endParaRPr/>
          </a:p>
        </p:txBody>
      </p:sp>
      <p:sp>
        <p:nvSpPr>
          <p:cNvPr id="430" name="Google Shape;430;p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31" name="Google Shape;431;p97"/>
          <p:cNvGraphicFramePr/>
          <p:nvPr/>
        </p:nvGraphicFramePr>
        <p:xfrm>
          <a:off x="3936425" y="141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4760650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programmer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user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5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compiler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virtual machine (JVM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What will print out?</a:t>
            </a:r>
            <a:endParaRPr b="1" sz="3600"/>
          </a:p>
        </p:txBody>
      </p:sp>
      <p:sp>
        <p:nvSpPr>
          <p:cNvPr id="437" name="Google Shape;437;p98"/>
          <p:cNvSpPr txBox="1"/>
          <p:nvPr>
            <p:ph idx="1" type="body"/>
          </p:nvPr>
        </p:nvSpPr>
        <p:spPr>
          <a:xfrm>
            <a:off x="311700" y="1152475"/>
            <a:ext cx="618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change( char [][] map)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map[1][1] = 'A';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main( String []args 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char [][] map = new char[5][4];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map[1][1] = 'B';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change( map 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System.out.println( map[1][1]);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</p:txBody>
      </p:sp>
      <p:graphicFrame>
        <p:nvGraphicFramePr>
          <p:cNvPr id="438" name="Google Shape;438;p98"/>
          <p:cNvGraphicFramePr/>
          <p:nvPr/>
        </p:nvGraphicFramePr>
        <p:xfrm>
          <a:off x="6492000" y="158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205075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B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5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wish I knew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'map' variables are there?</a:t>
            </a:r>
            <a:endParaRPr/>
          </a:p>
        </p:txBody>
      </p:sp>
      <p:sp>
        <p:nvSpPr>
          <p:cNvPr id="444" name="Google Shape;444;p99"/>
          <p:cNvSpPr txBox="1"/>
          <p:nvPr>
            <p:ph idx="1" type="body"/>
          </p:nvPr>
        </p:nvSpPr>
        <p:spPr>
          <a:xfrm>
            <a:off x="311700" y="1152475"/>
            <a:ext cx="618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change( char [][] map)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map[1][1] = 'A';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main( String []args 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char [][] map;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 = new char[5][4];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change( map 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System.out.println( map[1][1]);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</p:txBody>
      </p:sp>
      <p:graphicFrame>
        <p:nvGraphicFramePr>
          <p:cNvPr id="445" name="Google Shape;445;p99"/>
          <p:cNvGraphicFramePr/>
          <p:nvPr/>
        </p:nvGraphicFramePr>
        <p:xfrm>
          <a:off x="7002075" y="158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1695000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1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2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5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3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main 'map' on stack or heap?</a:t>
            </a:r>
            <a:endParaRPr/>
          </a:p>
        </p:txBody>
      </p:sp>
      <p:sp>
        <p:nvSpPr>
          <p:cNvPr id="451" name="Google Shape;451;p100"/>
          <p:cNvSpPr txBox="1"/>
          <p:nvPr>
            <p:ph idx="1" type="body"/>
          </p:nvPr>
        </p:nvSpPr>
        <p:spPr>
          <a:xfrm>
            <a:off x="311700" y="1152475"/>
            <a:ext cx="618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change( String[][] map)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	map[1][1] = "A";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main( String []args 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String [][] </a:t>
            </a:r>
            <a:r>
              <a:rPr lang="en" sz="2400">
                <a:solidFill>
                  <a:srgbClr val="FF9900"/>
                </a:solidFill>
              </a:rPr>
              <a:t>map</a:t>
            </a:r>
            <a:r>
              <a:rPr lang="en" sz="2400"/>
              <a:t> = new String[5][4];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	map[1][1] = "B";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change( map 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System.out.println( map[1][1]);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</p:txBody>
      </p:sp>
      <p:graphicFrame>
        <p:nvGraphicFramePr>
          <p:cNvPr id="452" name="Google Shape;452;p100"/>
          <p:cNvGraphicFramePr/>
          <p:nvPr/>
        </p:nvGraphicFramePr>
        <p:xfrm>
          <a:off x="7002075" y="158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1695000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stack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heap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data type of </a:t>
            </a:r>
            <a:r>
              <a:rPr lang="en">
                <a:solidFill>
                  <a:srgbClr val="FF9900"/>
                </a:solidFill>
              </a:rPr>
              <a:t>map[0]</a:t>
            </a:r>
            <a:r>
              <a:rPr lang="en"/>
              <a:t>?</a:t>
            </a:r>
            <a:endParaRPr/>
          </a:p>
        </p:txBody>
      </p:sp>
      <p:sp>
        <p:nvSpPr>
          <p:cNvPr id="458" name="Google Shape;458;p101"/>
          <p:cNvSpPr txBox="1"/>
          <p:nvPr>
            <p:ph idx="1" type="body"/>
          </p:nvPr>
        </p:nvSpPr>
        <p:spPr>
          <a:xfrm>
            <a:off x="311700" y="1152475"/>
            <a:ext cx="618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change( char [][] map)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map[2][2] = 'A';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public static void main( String []args ) {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char [][] map;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map = new char[5][4];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change( map 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System.out.println( map[2][2]);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</p:txBody>
      </p:sp>
      <p:graphicFrame>
        <p:nvGraphicFramePr>
          <p:cNvPr id="459" name="Google Shape;459;p101"/>
          <p:cNvGraphicFramePr/>
          <p:nvPr/>
        </p:nvGraphicFramePr>
        <p:xfrm>
          <a:off x="7002075" y="158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1695000"/>
              </a:tblGrid>
              <a:tr h="894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char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char []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592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char [][]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60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Tick Tock - Draw Stack</a:t>
            </a:r>
            <a:endParaRPr/>
          </a:p>
        </p:txBody>
      </p:sp>
      <p:sp>
        <p:nvSpPr>
          <p:cNvPr id="465" name="Google Shape;465;p102"/>
          <p:cNvSpPr txBox="1"/>
          <p:nvPr>
            <p:ph idx="1" type="body"/>
          </p:nvPr>
        </p:nvSpPr>
        <p:spPr>
          <a:xfrm>
            <a:off x="311700" y="946725"/>
            <a:ext cx="4883100" cy="408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static void tick( String str)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System.out.println( str);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if (str.length() &gt; 1)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tock( str.substring( 0, str.length() - 1));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static void tock( String str)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System.out.println( str);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if (str.length() &gt; 1)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tick( str.substring( 1));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static void main(String [] args) {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tick("hello");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ArrayList vs array</a:t>
            </a:r>
            <a:endParaRPr/>
          </a:p>
        </p:txBody>
      </p:sp>
      <p:sp>
        <p:nvSpPr>
          <p:cNvPr id="471" name="Google Shape;471;p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</a:t>
            </a:r>
            <a:endParaRPr/>
          </a:p>
        </p:txBody>
      </p:sp>
      <p:sp>
        <p:nvSpPr>
          <p:cNvPr id="298" name="Google Shape;298;p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Absolute and Relative Paths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Describe a text file including meta information and contents.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Trace, explain and write programs that read the contents of a text file.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Trace, explain and write code that writes a text file.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Questions?</a:t>
            </a:r>
            <a:endParaRPr/>
          </a:p>
        </p:txBody>
      </p:sp>
      <p:sp>
        <p:nvSpPr>
          <p:cNvPr id="477" name="Google Shape;477;p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05"/>
          <p:cNvSpPr txBox="1"/>
          <p:nvPr>
            <p:ph type="title"/>
          </p:nvPr>
        </p:nvSpPr>
        <p:spPr>
          <a:xfrm>
            <a:off x="311700" y="222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Application: What does this do?</a:t>
            </a:r>
            <a:endParaRPr/>
          </a:p>
        </p:txBody>
      </p:sp>
      <p:sp>
        <p:nvSpPr>
          <p:cNvPr id="483" name="Google Shape;483;p105"/>
          <p:cNvSpPr txBox="1"/>
          <p:nvPr>
            <p:ph idx="1" type="body"/>
          </p:nvPr>
        </p:nvSpPr>
        <p:spPr>
          <a:xfrm>
            <a:off x="279825" y="794700"/>
            <a:ext cx="8520600" cy="41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public static void show(File file, String depth) {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File[] files = file.listFiles();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for (int i = 0; i &lt; files.length; i++) {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    System.out.printf("%s%s\n", depth, files[i].getName());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    if (files[i].isDirectory())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        show(files[i], depth + "  ");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}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}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public static void main(String[] args) {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File file = new File(".");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    show(file, "  ");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    }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Input Classes for Reading Files into a Program</a:t>
            </a:r>
            <a:endParaRPr/>
          </a:p>
        </p:txBody>
      </p:sp>
      <p:sp>
        <p:nvSpPr>
          <p:cNvPr id="489" name="Google Shape;489;p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Scanner, InputStream, FileInputStream, FileReader, BufferedReader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Application: What does this do?</a:t>
            </a:r>
            <a:endParaRPr/>
          </a:p>
        </p:txBody>
      </p:sp>
      <p:sp>
        <p:nvSpPr>
          <p:cNvPr id="495" name="Google Shape;495;p107"/>
          <p:cNvSpPr txBox="1"/>
          <p:nvPr>
            <p:ph idx="1" type="body"/>
          </p:nvPr>
        </p:nvSpPr>
        <p:spPr>
          <a:xfrm>
            <a:off x="311700" y="1050625"/>
            <a:ext cx="8520600" cy="38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File file = new File(FILENAME);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Scanner inFile = null;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try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inFile = new Scanner(file);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while (inFile.hasNextLine())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	String line = inFile.nextLine();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	//process each line of the file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 catch (FileNotFoundException e) {</a:t>
            </a:r>
            <a:endParaRPr>
              <a:solidFill>
                <a:srgbClr val="FFFFFF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e.printStackTrace();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 finally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if (inFile != null)  inFile.close();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Try with Resources</a:t>
            </a:r>
            <a:endParaRPr b="1" sz="3600"/>
          </a:p>
        </p:txBody>
      </p:sp>
      <p:sp>
        <p:nvSpPr>
          <p:cNvPr id="501" name="Google Shape;501;p108"/>
          <p:cNvSpPr txBox="1"/>
          <p:nvPr>
            <p:ph idx="1" type="body"/>
          </p:nvPr>
        </p:nvSpPr>
        <p:spPr>
          <a:xfrm>
            <a:off x="311700" y="1152475"/>
            <a:ext cx="8520600" cy="37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//Prior to Java 7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BufferedReader br = new BufferedReader(new FileReader(path));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try {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    return br.readLine();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} finally {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    if (br != null) br.close();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}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//In Java 7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try ( BufferedReader br = new BufferedReader(new FileReader(path)) ) {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    return br.readLine();</a:t>
            </a:r>
            <a:br>
              <a:rPr lang="en" sz="2000">
                <a:solidFill>
                  <a:schemeClr val="dk1"/>
                </a:solidFill>
              </a:rPr>
            </a:br>
            <a:r>
              <a:rPr lang="en" sz="2000">
                <a:solidFill>
                  <a:schemeClr val="dk1"/>
                </a:solidFill>
              </a:rPr>
              <a:t>}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Application: What does this do?</a:t>
            </a:r>
            <a:endParaRPr b="1" sz="3600"/>
          </a:p>
        </p:txBody>
      </p:sp>
      <p:sp>
        <p:nvSpPr>
          <p:cNvPr id="507" name="Google Shape;507;p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String result = "";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try (  //try with resources, calls close when done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Scanner input = new Scanner( sourceFile);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while ( input.hasNext() 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	String s1 = input.nextLine();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String s2 = s1.replaceAll( args[1], args[2]);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	result += s2 + "\n";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https://docs.oracle.com/javase/tutorial/essential/exceptions/tryResourceClose.html</a:t>
            </a:r>
            <a:endParaRPr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Output Classes</a:t>
            </a:r>
            <a:endParaRPr/>
          </a:p>
        </p:txBody>
      </p:sp>
      <p:sp>
        <p:nvSpPr>
          <p:cNvPr id="513" name="Google Shape;513;p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OutputStream, FileOutputStream, PrintStream, PrintWriter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Application: </a:t>
            </a:r>
            <a:r>
              <a:rPr lang="en"/>
              <a:t>What does this do?</a:t>
            </a:r>
            <a:endParaRPr/>
          </a:p>
        </p:txBody>
      </p:sp>
      <p:sp>
        <p:nvSpPr>
          <p:cNvPr id="519" name="Google Shape;519;p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String name = "myfile.txt";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File aFile = new File(name);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PrintWriter output = new PrintWriter( aFile);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output.printf("This is the contents of %s.\n", name);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output.close();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Application: </a:t>
            </a:r>
            <a:r>
              <a:rPr lang="en"/>
              <a:t>What does this do?</a:t>
            </a:r>
            <a:endParaRPr/>
          </a:p>
        </p:txBody>
      </p:sp>
      <p:sp>
        <p:nvSpPr>
          <p:cNvPr id="525" name="Google Shape;525;p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PrintWriter writer = null;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try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writer = new PrintWriter( FILENAME);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for ( int item : list)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    writer.printf("%d\n", item);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 catch ( IOException e)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System.err.println("Unable to write to " + FILENAME);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 finally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if ( writer != null) writer.close();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Working Directory</a:t>
            </a:r>
            <a:endParaRPr/>
          </a:p>
        </p:txBody>
      </p:sp>
      <p:sp>
        <p:nvSpPr>
          <p:cNvPr id="304" name="Google Shape;304;p7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 specific path in the file system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Relative paths:</a:t>
            </a:r>
            <a:endParaRPr sz="2400"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relative to current working directory</a:t>
            </a:r>
            <a:endParaRPr sz="24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images/file.jpg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Absolute paths:</a:t>
            </a:r>
            <a:endParaRPr sz="2400"/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specified from root directory</a:t>
            </a:r>
            <a:endParaRPr sz="24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C:\Users\jimw\workspace\images</a:t>
            </a:r>
            <a:endParaRPr sz="2400"/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/Users/jimw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kind of path?</a:t>
            </a:r>
            <a:endParaRPr/>
          </a:p>
        </p:txBody>
      </p:sp>
      <p:sp>
        <p:nvSpPr>
          <p:cNvPr id="310" name="Google Shape;310;p79"/>
          <p:cNvSpPr txBox="1"/>
          <p:nvPr>
            <p:ph idx="1" type="body"/>
          </p:nvPr>
        </p:nvSpPr>
        <p:spPr>
          <a:xfrm>
            <a:off x="457200" y="1200150"/>
            <a:ext cx="5070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workspace/WaTor/src</a:t>
            </a:r>
            <a:endParaRPr/>
          </a:p>
        </p:txBody>
      </p:sp>
      <p:graphicFrame>
        <p:nvGraphicFramePr>
          <p:cNvPr id="311" name="Google Shape;311;p79"/>
          <p:cNvGraphicFramePr/>
          <p:nvPr/>
        </p:nvGraphicFramePr>
        <p:xfrm>
          <a:off x="6179400" y="930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718775"/>
              </a:tblGrid>
              <a:tr h="10041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absolute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148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relative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934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</a:rPr>
                        <a:t>other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/  vs Backward \</a:t>
            </a:r>
            <a:endParaRPr/>
          </a:p>
        </p:txBody>
      </p:sp>
      <p:sp>
        <p:nvSpPr>
          <p:cNvPr id="317" name="Google Shape;317;p8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Windows: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C:\Users\Fred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In Java program: 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"C:\\Users\\Fred"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Or  "C:/Users/Fred"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Linux/Unix/Mac</a:t>
            </a:r>
            <a:endParaRPr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/users/fred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Relative vs Absolute Paths</a:t>
            </a:r>
            <a:endParaRPr b="1" sz="3600"/>
          </a:p>
        </p:txBody>
      </p:sp>
      <p:sp>
        <p:nvSpPr>
          <p:cNvPr id="323" name="Google Shape;323;p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Relative - based on current location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Absolute - based on fixed location, the root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Directories  .  and ..</a:t>
            </a:r>
            <a:endParaRPr/>
          </a:p>
        </p:txBody>
      </p:sp>
      <p:sp>
        <p:nvSpPr>
          <p:cNvPr id="329" name="Google Shape;329;p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dot (.) means the current directory itself.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</a:pPr>
            <a:r>
              <a:rPr lang="en" sz="3000">
                <a:solidFill>
                  <a:srgbClr val="FFFFFF"/>
                </a:solidFill>
              </a:rPr>
              <a:t>dot dot (..) means the parent directory.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330" name="Google Shape;330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3661838"/>
            <a:ext cx="540067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9038" y="2468675"/>
            <a:ext cx="4619625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Command-Line Commands</a:t>
            </a:r>
            <a:endParaRPr/>
          </a:p>
        </p:txBody>
      </p:sp>
      <p:graphicFrame>
        <p:nvGraphicFramePr>
          <p:cNvPr id="337" name="Google Shape;337;p83"/>
          <p:cNvGraphicFramePr/>
          <p:nvPr/>
        </p:nvGraphicFramePr>
        <p:xfrm>
          <a:off x="952500" y="106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{8D6383B2-11E2-4F0F-B9CF-4065B1BA982E}</a:tableStyleId>
              </a:tblPr>
              <a:tblGrid>
                <a:gridCol w="2029400"/>
                <a:gridCol w="1992125"/>
                <a:gridCol w="37718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Windows</a:t>
                      </a:r>
                      <a:endParaRPr sz="3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Linux/Mac</a:t>
                      </a:r>
                      <a:endParaRPr sz="3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description</a:t>
                      </a:r>
                      <a:endParaRPr sz="3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dir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cd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mkdir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rmdir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del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type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help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ls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cd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mkdir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rmdir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rm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cat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man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show dir. contents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change directory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make directory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remove directory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remove files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show file contents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chemeClr val="lt1"/>
                          </a:solidFill>
                        </a:rPr>
                        <a:t>show help info.</a:t>
                      </a:r>
                      <a:endParaRPr sz="3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