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93" r:id="rId4"/>
    <p:sldMasterId id="2147483694" r:id="rId5"/>
    <p:sldMasterId id="2147483695" r:id="rId6"/>
    <p:sldMasterId id="2147483696" r:id="rId7"/>
    <p:sldMasterId id="2147483697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BD011BB-B7C9-4931-908F-9D5C10A0D100}">
  <a:tblStyle styleId="{5BD011BB-B7C9-4931-908F-9D5C10A0D10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1.xml"/><Relationship Id="rId42" Type="http://schemas.openxmlformats.org/officeDocument/2006/relationships/slide" Target="slides/slide33.xml"/><Relationship Id="rId41" Type="http://schemas.openxmlformats.org/officeDocument/2006/relationships/slide" Target="slides/slide32.xml"/><Relationship Id="rId44" Type="http://schemas.openxmlformats.org/officeDocument/2006/relationships/slide" Target="slides/slide35.xml"/><Relationship Id="rId43" Type="http://schemas.openxmlformats.org/officeDocument/2006/relationships/slide" Target="slides/slide34.xml"/><Relationship Id="rId46" Type="http://schemas.openxmlformats.org/officeDocument/2006/relationships/slide" Target="slides/slide37.xml"/><Relationship Id="rId45" Type="http://schemas.openxmlformats.org/officeDocument/2006/relationships/slide" Target="slides/slide3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48" Type="http://schemas.openxmlformats.org/officeDocument/2006/relationships/slide" Target="slides/slide39.xml"/><Relationship Id="rId47" Type="http://schemas.openxmlformats.org/officeDocument/2006/relationships/slide" Target="slides/slide38.xml"/><Relationship Id="rId49" Type="http://schemas.openxmlformats.org/officeDocument/2006/relationships/slide" Target="slides/slide40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31" Type="http://schemas.openxmlformats.org/officeDocument/2006/relationships/slide" Target="slides/slide22.xml"/><Relationship Id="rId30" Type="http://schemas.openxmlformats.org/officeDocument/2006/relationships/slide" Target="slides/slide21.xml"/><Relationship Id="rId33" Type="http://schemas.openxmlformats.org/officeDocument/2006/relationships/slide" Target="slides/slide24.xml"/><Relationship Id="rId32" Type="http://schemas.openxmlformats.org/officeDocument/2006/relationships/slide" Target="slides/slide23.xml"/><Relationship Id="rId35" Type="http://schemas.openxmlformats.org/officeDocument/2006/relationships/slide" Target="slides/slide26.xml"/><Relationship Id="rId34" Type="http://schemas.openxmlformats.org/officeDocument/2006/relationships/slide" Target="slides/slide25.xml"/><Relationship Id="rId37" Type="http://schemas.openxmlformats.org/officeDocument/2006/relationships/slide" Target="slides/slide28.xml"/><Relationship Id="rId36" Type="http://schemas.openxmlformats.org/officeDocument/2006/relationships/slide" Target="slides/slide27.xml"/><Relationship Id="rId39" Type="http://schemas.openxmlformats.org/officeDocument/2006/relationships/slide" Target="slides/slide30.xml"/><Relationship Id="rId38" Type="http://schemas.openxmlformats.org/officeDocument/2006/relationships/slide" Target="slides/slide29.xml"/><Relationship Id="rId20" Type="http://schemas.openxmlformats.org/officeDocument/2006/relationships/slide" Target="slides/slide11.xml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4" Type="http://schemas.openxmlformats.org/officeDocument/2006/relationships/slide" Target="slides/slide15.xml"/><Relationship Id="rId23" Type="http://schemas.openxmlformats.org/officeDocument/2006/relationships/slide" Target="slides/slide14.xml"/><Relationship Id="rId26" Type="http://schemas.openxmlformats.org/officeDocument/2006/relationships/slide" Target="slides/slide17.xml"/><Relationship Id="rId25" Type="http://schemas.openxmlformats.org/officeDocument/2006/relationships/slide" Target="slides/slide16.xml"/><Relationship Id="rId28" Type="http://schemas.openxmlformats.org/officeDocument/2006/relationships/slide" Target="slides/slide19.xml"/><Relationship Id="rId27" Type="http://schemas.openxmlformats.org/officeDocument/2006/relationships/slide" Target="slides/slide18.xml"/><Relationship Id="rId29" Type="http://schemas.openxmlformats.org/officeDocument/2006/relationships/slide" Target="slides/slide20.xml"/><Relationship Id="rId51" Type="http://schemas.openxmlformats.org/officeDocument/2006/relationships/slide" Target="slides/slide42.xml"/><Relationship Id="rId50" Type="http://schemas.openxmlformats.org/officeDocument/2006/relationships/slide" Target="slides/slide41.xml"/><Relationship Id="rId53" Type="http://schemas.openxmlformats.org/officeDocument/2006/relationships/slide" Target="slides/slide44.xml"/><Relationship Id="rId52" Type="http://schemas.openxmlformats.org/officeDocument/2006/relationships/slide" Target="slides/slide43.xml"/><Relationship Id="rId11" Type="http://schemas.openxmlformats.org/officeDocument/2006/relationships/slide" Target="slides/slide2.xml"/><Relationship Id="rId55" Type="http://schemas.openxmlformats.org/officeDocument/2006/relationships/slide" Target="slides/slide46.xml"/><Relationship Id="rId10" Type="http://schemas.openxmlformats.org/officeDocument/2006/relationships/slide" Target="slides/slide1.xml"/><Relationship Id="rId54" Type="http://schemas.openxmlformats.org/officeDocument/2006/relationships/slide" Target="slides/slide45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9" Type="http://schemas.openxmlformats.org/officeDocument/2006/relationships/slide" Target="slides/slide10.xml"/><Relationship Id="rId18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38085b09a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38085b09a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4a51e7b776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4a51e7b77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instance variable: varName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variable: cVar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parameter: args, varName (in M)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local variable: varName (in main)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array is allocated on the heap, reference to array saved in local variable varName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4a51e7b776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4a51e7b776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2 instances of Bug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 java.util.ArrayList;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Bug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private static int count = 0;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private final int id;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Bug()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id = ++count;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public String toString()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return "Bug:" + id;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class ClassNameHere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public static void main(String[] args)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ArrayList&lt;Bug&gt; list = new ArrayList&lt;&gt;();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list.add( new Bug());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Bug aBug = new Bug();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list.add( aBug);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list.add( 0, aBug);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System.out.println( list);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4a51e7b776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4a51e7b776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4a51e7b776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4a51e7b776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3: one array in initial table, 2 new row arrays allocated.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38fef3a47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38fef3a47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9918e45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9918e45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39918e458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39918e458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39918e4580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39918e458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39918e458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39918e458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39918e4580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39918e4580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413cf33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413cf33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39918e4580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39918e4580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9918e4580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9918e4580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39918e4580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39918e4580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39918e4580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39918e4580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39918e4580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39918e4580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9918e458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39918e458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9918e4580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39918e4580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394385d03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394385d0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394385d03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394385d03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38fef3a47a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38fef3a47a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48a38d4842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48a38d4842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overloading, since same name different parameters</a:t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379f8e2a79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379f8e2a7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379f8e2a79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379f8e2a79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379f8e2a79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379f8e2a79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38fef3a47a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38fef3a47a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94385d03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394385d0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379f8e2a79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379f8e2a79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79f8e2a7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79f8e2a7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A, B &amp; C are true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 is false since toppings would have to be 'final' to not be changed.</a:t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386fdda0f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386fdda0f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is true,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B, C and D are false</a:t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386fdda0f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Google Shape;454;g386fdda0f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are true.</a:t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386fdda0f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386fdda0f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A, C &amp; D are true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 is false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4a51e7b7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4a51e7b7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2b5e63cf41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2b5e63cf41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B, C and D are all true.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is false as setToppings does not have the 'static' keyword in the header before void.</a:t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386fdda0f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386fdda0f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it and see.</a:t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386fdda0f1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Google Shape;482;g386fdda0f1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A: false, since there is no constructor the default, no-arg constructor is provided by the compiler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best answer: B: Object classes' toString() will be called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C: false, since Light implicitly extends from Object and therefore when instantiated has all the instance fields of class Object within it.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D: no error noted, although code isn't complete as shown, but with reasonable assumptions should run.</a:t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386fdda0f1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9" name="Google Shape;489;g386fdda0f1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it and see</a:t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38085b09a5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38085b09a5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it and see</a:t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38085b09a5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38085b09a5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it and see</a:t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38fef3a47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Google Shape;510;g38fef3a47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you write the code and draw the diagram?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4a51e7b776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4a51e7b77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value of the method is what is returned, not what is printed out.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4a4df6bc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4a4df6bc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it.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4a51e7b77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4a51e7b77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it.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4a51e7b77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4a51e7b77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it.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4a51e7b776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4a51e7b77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it.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1" name="Google Shape;101;p26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2" name="Google Shape;102;p2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S302 Black" type="tx">
  <p:cSld name="TITLE_AND_BODY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05" name="Google Shape;105;p2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06" name="Google Shape;106;p2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09" name="Google Shape;109;p28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10" name="Google Shape;110;p28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11" name="Google Shape;111;p28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14" name="Google Shape;114;p29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0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117" name="Google Shape;117;p30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1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3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6" name="Google Shape;126;p33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27" name="Google Shape;127;p3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S302 Black" type="tx">
  <p:cSld name="TITLE_AND_BOD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30" name="Google Shape;130;p3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31" name="Google Shape;131;p3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34" name="Google Shape;134;p35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35" name="Google Shape;135;p35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36" name="Google Shape;136;p3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39" name="Google Shape;139;p3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7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142" name="Google Shape;142;p3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8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1" name="Google Shape;151;p4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2" name="Google Shape;152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5" name="Google Shape;155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8" name="Google Shape;158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9" name="Google Shape;159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2" name="Google Shape;162;p4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63" name="Google Shape;163;p4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64" name="Google Shape;164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7" name="Google Shape;167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70" name="Google Shape;170;p4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71" name="Google Shape;171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74" name="Google Shape;174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7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4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8" name="Google Shape;178;p4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79" name="Google Shape;179;p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80" name="Google Shape;180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83" name="Google Shape;183;p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86" name="Google Shape;186;p4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7" name="Google Shape;187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6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theme" Target="../theme/theme1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theme" Target="../theme/theme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4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rgbClr val="000000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 sz="1800">
                <a:solidFill>
                  <a:srgbClr val="FFFFFF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">
    <p:bg>
      <p:bgPr>
        <a:solidFill>
          <a:schemeClr val="dk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7" name="Google Shape;97;p2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●"/>
              <a:defRPr sz="3000">
                <a:solidFill>
                  <a:schemeClr val="lt1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○"/>
              <a:defRPr sz="2400">
                <a:solidFill>
                  <a:schemeClr val="lt1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■"/>
              <a:defRPr sz="2400">
                <a:solidFill>
                  <a:schemeClr val="lt1"/>
                </a:solidFill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8" name="Google Shape;98;p2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chemeClr val="lt1"/>
                </a:solidFill>
              </a:defRPr>
            </a:lvl1pPr>
            <a:lvl2pPr lvl="1" rtl="0" algn="r">
              <a:buNone/>
              <a:defRPr sz="1300">
                <a:solidFill>
                  <a:schemeClr val="lt1"/>
                </a:solidFill>
              </a:defRPr>
            </a:lvl2pPr>
            <a:lvl3pPr lvl="2" rtl="0" algn="r">
              <a:buNone/>
              <a:defRPr sz="1300">
                <a:solidFill>
                  <a:schemeClr val="lt1"/>
                </a:solidFill>
              </a:defRPr>
            </a:lvl3pPr>
            <a:lvl4pPr lvl="3" rtl="0" algn="r">
              <a:buNone/>
              <a:defRPr sz="1300">
                <a:solidFill>
                  <a:schemeClr val="lt1"/>
                </a:solidFill>
              </a:defRPr>
            </a:lvl4pPr>
            <a:lvl5pPr lvl="4" rtl="0" algn="r">
              <a:buNone/>
              <a:defRPr sz="1300">
                <a:solidFill>
                  <a:schemeClr val="lt1"/>
                </a:solidFill>
              </a:defRPr>
            </a:lvl5pPr>
            <a:lvl6pPr lvl="5" rtl="0" algn="r">
              <a:buNone/>
              <a:defRPr sz="1300">
                <a:solidFill>
                  <a:schemeClr val="lt1"/>
                </a:solidFill>
              </a:defRPr>
            </a:lvl6pPr>
            <a:lvl7pPr lvl="6" rtl="0" algn="r">
              <a:buNone/>
              <a:defRPr sz="1300">
                <a:solidFill>
                  <a:schemeClr val="lt1"/>
                </a:solidFill>
              </a:defRPr>
            </a:lvl7pPr>
            <a:lvl8pPr lvl="7" rtl="0" algn="r">
              <a:buNone/>
              <a:defRPr sz="1300">
                <a:solidFill>
                  <a:schemeClr val="lt1"/>
                </a:solidFill>
              </a:defRPr>
            </a:lvl8pPr>
            <a:lvl9pPr lvl="8" rtl="0" algn="r">
              <a:buNone/>
              <a:defRPr sz="13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">
    <p:bg>
      <p:bgPr>
        <a:solidFill>
          <a:schemeClr val="dk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2" name="Google Shape;122;p3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●"/>
              <a:defRPr sz="3000">
                <a:solidFill>
                  <a:schemeClr val="lt1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○"/>
              <a:defRPr sz="2400">
                <a:solidFill>
                  <a:schemeClr val="lt1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■"/>
              <a:defRPr sz="2400">
                <a:solidFill>
                  <a:schemeClr val="lt1"/>
                </a:solidFill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3" name="Google Shape;123;p32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chemeClr val="lt1"/>
                </a:solidFill>
              </a:defRPr>
            </a:lvl1pPr>
            <a:lvl2pPr lvl="1" rtl="0" algn="r">
              <a:buNone/>
              <a:defRPr sz="1300">
                <a:solidFill>
                  <a:schemeClr val="lt1"/>
                </a:solidFill>
              </a:defRPr>
            </a:lvl2pPr>
            <a:lvl3pPr lvl="2" rtl="0" algn="r">
              <a:buNone/>
              <a:defRPr sz="1300">
                <a:solidFill>
                  <a:schemeClr val="lt1"/>
                </a:solidFill>
              </a:defRPr>
            </a:lvl3pPr>
            <a:lvl4pPr lvl="3" rtl="0" algn="r">
              <a:buNone/>
              <a:defRPr sz="1300">
                <a:solidFill>
                  <a:schemeClr val="lt1"/>
                </a:solidFill>
              </a:defRPr>
            </a:lvl4pPr>
            <a:lvl5pPr lvl="4" rtl="0" algn="r">
              <a:buNone/>
              <a:defRPr sz="1300">
                <a:solidFill>
                  <a:schemeClr val="lt1"/>
                </a:solidFill>
              </a:defRPr>
            </a:lvl5pPr>
            <a:lvl6pPr lvl="5" rtl="0" algn="r">
              <a:buNone/>
              <a:defRPr sz="1300">
                <a:solidFill>
                  <a:schemeClr val="lt1"/>
                </a:solidFill>
              </a:defRPr>
            </a:lvl6pPr>
            <a:lvl7pPr lvl="6" rtl="0" algn="r">
              <a:buNone/>
              <a:defRPr sz="1300">
                <a:solidFill>
                  <a:schemeClr val="lt1"/>
                </a:solidFill>
              </a:defRPr>
            </a:lvl7pPr>
            <a:lvl8pPr lvl="7" rtl="0" algn="r">
              <a:buNone/>
              <a:defRPr sz="1300">
                <a:solidFill>
                  <a:schemeClr val="lt1"/>
                </a:solidFill>
              </a:defRPr>
            </a:lvl8pPr>
            <a:lvl9pPr lvl="8" rtl="0" algn="r">
              <a:buNone/>
              <a:defRPr sz="13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7" name="Google Shape;147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48" name="Google Shape;148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4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1"/>
          <p:cNvSpPr txBox="1"/>
          <p:nvPr>
            <p:ph type="ctrTitle"/>
          </p:nvPr>
        </p:nvSpPr>
        <p:spPr>
          <a:xfrm>
            <a:off x="137675" y="452400"/>
            <a:ext cx="8880600" cy="179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 200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Additional Topics and Review</a:t>
            </a:r>
            <a:endParaRPr sz="3000"/>
          </a:p>
        </p:txBody>
      </p:sp>
      <p:sp>
        <p:nvSpPr>
          <p:cNvPr id="195" name="Google Shape;195;p51"/>
          <p:cNvSpPr txBox="1"/>
          <p:nvPr>
            <p:ph idx="1" type="subTitle"/>
          </p:nvPr>
        </p:nvSpPr>
        <p:spPr>
          <a:xfrm>
            <a:off x="691775" y="21793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Jim Williams, PhD</a:t>
            </a:r>
            <a:endParaRPr/>
          </a:p>
        </p:txBody>
      </p:sp>
      <p:pic>
        <p:nvPicPr>
          <p:cNvPr id="196" name="Google Shape;196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5399" y="3006896"/>
            <a:ext cx="2713199" cy="179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Memory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3" name="Google Shape;253;p60"/>
          <p:cNvSpPr txBox="1"/>
          <p:nvPr>
            <p:ph idx="1" type="body"/>
          </p:nvPr>
        </p:nvSpPr>
        <p:spPr>
          <a:xfrm>
            <a:off x="457200" y="938675"/>
            <a:ext cx="7186200" cy="398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public class M {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   int varName = 1;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   static int cVar = 2;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   public M(int varName ) {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      this.varName = varName;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   }   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   public static void main(String []args) {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      M[] varName = new M[3];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      varName[0] = new M(3);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      varName[1] = new M(4);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   }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}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Bug instances in list?</a:t>
            </a:r>
            <a:endParaRPr/>
          </a:p>
        </p:txBody>
      </p:sp>
      <p:sp>
        <p:nvSpPr>
          <p:cNvPr id="259" name="Google Shape;259;p61"/>
          <p:cNvSpPr txBox="1"/>
          <p:nvPr>
            <p:ph idx="1" type="body"/>
          </p:nvPr>
        </p:nvSpPr>
        <p:spPr>
          <a:xfrm>
            <a:off x="457200" y="1200150"/>
            <a:ext cx="51363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ArrayList&lt;Bug&gt; list;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list = new ArrayList&lt;Bug&gt;();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list.add( new Bug());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Bug aBug = new Bug();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list.add( aBug);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list.add( 0, aBug); </a:t>
            </a:r>
            <a:endParaRPr/>
          </a:p>
        </p:txBody>
      </p:sp>
      <p:graphicFrame>
        <p:nvGraphicFramePr>
          <p:cNvPr id="260" name="Google Shape;260;p61"/>
          <p:cNvGraphicFramePr/>
          <p:nvPr/>
        </p:nvGraphicFramePr>
        <p:xfrm>
          <a:off x="6754400" y="1002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{5BD011BB-B7C9-4931-908F-9D5C10A0D100}</a:tableStyleId>
              </a:tblPr>
              <a:tblGrid>
                <a:gridCol w="1932400"/>
              </a:tblGrid>
              <a:tr h="920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2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0746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2 copies of reference to 1 bug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45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none, error, no list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854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3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6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stored on the stack?</a:t>
            </a:r>
            <a:endParaRPr/>
          </a:p>
        </p:txBody>
      </p:sp>
      <p:sp>
        <p:nvSpPr>
          <p:cNvPr id="266" name="Google Shape;266;p6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arrays?</a:t>
            </a:r>
            <a:endParaRPr/>
          </a:p>
        </p:txBody>
      </p:sp>
      <p:sp>
        <p:nvSpPr>
          <p:cNvPr id="272" name="Google Shape;272;p6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int [][] table = new int[3][];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table[2] = new int[]{1,2,3};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table[0] = table[2];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table[1] = new int[]{4,5};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table[0][0] = table[1][1];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System.out.print(table[2][0]);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Review</a:t>
            </a:r>
            <a:endParaRPr/>
          </a:p>
        </p:txBody>
      </p:sp>
      <p:sp>
        <p:nvSpPr>
          <p:cNvPr id="278" name="Google Shape;278;p6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Key Principles, </a:t>
            </a:r>
            <a:r>
              <a:rPr lang="en"/>
              <a:t>Tools, Diagrams, Data Types, Operators, Keywords, Control Flow, Programming Paradigms, Debugging Techniques, File Input/Output, Commenting &amp; Style, Unit Testing, Memory, Best Practices, Learning Programming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Tools</a:t>
            </a:r>
            <a:endParaRPr/>
          </a:p>
        </p:txBody>
      </p:sp>
      <p:sp>
        <p:nvSpPr>
          <p:cNvPr id="284" name="Google Shape;284;p6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zyBooks, JavaVisualizer, DiffChecker, Command Prompt, notepad, javac, java, Eclipse IDE (editor, compiler, vm, debugger)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Diagrams</a:t>
            </a:r>
            <a:endParaRPr/>
          </a:p>
        </p:txBody>
      </p:sp>
      <p:sp>
        <p:nvSpPr>
          <p:cNvPr id="290" name="Google Shape;290;p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truth tables, memory model diagrams, control flow charts (activity diagrams), class diagrams, object diagrams, and use-case diagrams.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6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Types</a:t>
            </a:r>
            <a:endParaRPr/>
          </a:p>
        </p:txBody>
      </p:sp>
      <p:sp>
        <p:nvSpPr>
          <p:cNvPr id="296" name="Google Shape;296;p6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Primitive &amp; Reference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Primitive: 8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Reference: existing, classes you write.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Operators</a:t>
            </a:r>
            <a:endParaRPr/>
          </a:p>
        </p:txBody>
      </p:sp>
      <p:sp>
        <p:nvSpPr>
          <p:cNvPr id="302" name="Google Shape;302;p6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03" name="Google Shape;303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9250" y="1119950"/>
            <a:ext cx="6916175" cy="380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Evaluating Java Expressions</a:t>
            </a:r>
            <a:endParaRPr/>
          </a:p>
        </p:txBody>
      </p:sp>
      <p:sp>
        <p:nvSpPr>
          <p:cNvPr id="309" name="Google Shape;309;p6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Precedence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Associativity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Sub-expressions left-to-right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15</a:t>
            </a:r>
            <a:endParaRPr/>
          </a:p>
        </p:txBody>
      </p:sp>
      <p:sp>
        <p:nvSpPr>
          <p:cNvPr id="202" name="Google Shape;202;p52"/>
          <p:cNvSpPr txBox="1"/>
          <p:nvPr>
            <p:ph idx="1" type="body"/>
          </p:nvPr>
        </p:nvSpPr>
        <p:spPr>
          <a:xfrm>
            <a:off x="457200" y="12414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Final Exam: Conflict Alternatives Emailed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/>
              <a:t>Monday, December 17th, 2:45 – 4:45 pm, Location?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P7 due Wednesday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Team Lab: Optional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Last lecture and office hours Wednesday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Thursday, TA Review @1461, @1786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Lecture: Additional Topics, Review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Course Evaluation: Thank You!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Principles</a:t>
            </a:r>
            <a:endParaRPr/>
          </a:p>
        </p:txBody>
      </p:sp>
      <p:sp>
        <p:nvSpPr>
          <p:cNvPr id="315" name="Google Shape;315;p7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Algorithms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Abstraction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Control Flow</a:t>
            </a:r>
            <a:endParaRPr/>
          </a:p>
        </p:txBody>
      </p:sp>
      <p:sp>
        <p:nvSpPr>
          <p:cNvPr id="321" name="Google Shape;321;p7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Sequence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Methods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Conditionals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Loops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Structures</a:t>
            </a:r>
            <a:endParaRPr/>
          </a:p>
        </p:txBody>
      </p:sp>
      <p:sp>
        <p:nvSpPr>
          <p:cNvPr id="327" name="Google Shape;327;p7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Arrays: single and multi-dimensional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ArrayLists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ArrayLists of Arrays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Development Process</a:t>
            </a:r>
            <a:endParaRPr/>
          </a:p>
        </p:txBody>
      </p:sp>
      <p:sp>
        <p:nvSpPr>
          <p:cNvPr id="333" name="Google Shape;333;p7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Edit-Compile-Run cycle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Analysis - understand the problem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Design - pseudocode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7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3000"/>
              <a:t>Best Practices</a:t>
            </a:r>
            <a:endParaRPr/>
          </a:p>
        </p:txBody>
      </p:sp>
      <p:sp>
        <p:nvSpPr>
          <p:cNvPr id="339" name="Google Shape;339;p7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Incremental, systematic, frequent deliverables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Test frequently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Test bench with testing methods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Debugging Techniques</a:t>
            </a:r>
            <a:endParaRPr/>
          </a:p>
        </p:txBody>
      </p:sp>
      <p:sp>
        <p:nvSpPr>
          <p:cNvPr id="345" name="Google Shape;345;p7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Stepping through in Java Visualizer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print statements to verify and narrow down problem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print statements with DEBUG flag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Eclipse debugger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Programming Paradigms</a:t>
            </a:r>
            <a:endParaRPr/>
          </a:p>
        </p:txBody>
      </p:sp>
      <p:sp>
        <p:nvSpPr>
          <p:cNvPr id="351" name="Google Shape;351;p7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Structured Programming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Object-Oriented Programming (brief)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Study Tips</a:t>
            </a:r>
            <a:endParaRPr b="1" sz="3600"/>
          </a:p>
        </p:txBody>
      </p:sp>
      <p:sp>
        <p:nvSpPr>
          <p:cNvPr id="357" name="Google Shape;357;p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Labs are essentially weekly Study Guides</a:t>
            </a:r>
            <a:endParaRPr sz="2800">
              <a:solidFill>
                <a:schemeClr val="dk1"/>
              </a:solidFill>
            </a:endParaRPr>
          </a:p>
          <a:p>
            <a:pPr indent="-406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</a:pPr>
            <a:r>
              <a:rPr lang="en" sz="2800">
                <a:solidFill>
                  <a:schemeClr val="dk1"/>
                </a:solidFill>
              </a:rPr>
              <a:t>Trace and Explain are intended to teach specific concepts and challenging aspects.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Preparing to teach is a very effective way to learn.</a:t>
            </a:r>
            <a:endParaRPr sz="2800">
              <a:solidFill>
                <a:schemeClr val="dk1"/>
              </a:solidFill>
            </a:endParaRPr>
          </a:p>
          <a:p>
            <a:pPr indent="-406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</a:pPr>
            <a:r>
              <a:rPr lang="en" sz="2800">
                <a:solidFill>
                  <a:schemeClr val="dk1"/>
                </a:solidFill>
              </a:rPr>
              <a:t>Imagine you are preparing yourself to teach this material to others this summer or soon.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Go through the labs, explaining to someone (maybe imaginary) what each trace and explain segment is doing.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Exam Tips</a:t>
            </a:r>
            <a:endParaRPr b="1" sz="3600"/>
          </a:p>
        </p:txBody>
      </p:sp>
      <p:sp>
        <p:nvSpPr>
          <p:cNvPr id="363" name="Google Shape;363;p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Come early, many to scan in.</a:t>
            </a:r>
            <a:endParaRPr/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Assume there is a bug in each code segment</a:t>
            </a:r>
            <a:endParaRPr sz="2800">
              <a:solidFill>
                <a:schemeClr val="dk1"/>
              </a:solidFill>
            </a:endParaRPr>
          </a:p>
          <a:p>
            <a:pPr indent="-406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○"/>
            </a:pPr>
            <a:r>
              <a:rPr lang="en" sz="2800">
                <a:solidFill>
                  <a:schemeClr val="dk1"/>
                </a:solidFill>
              </a:rPr>
              <a:t>You have to be able to determine what it is and explain exactly how it currently works in order to fix it.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Memory areas</a:t>
            </a:r>
            <a:endParaRPr/>
          </a:p>
        </p:txBody>
      </p:sp>
      <p:sp>
        <p:nvSpPr>
          <p:cNvPr id="369" name="Google Shape;369;p79"/>
          <p:cNvSpPr txBox="1"/>
          <p:nvPr>
            <p:ph idx="1" type="body"/>
          </p:nvPr>
        </p:nvSpPr>
        <p:spPr>
          <a:xfrm>
            <a:off x="457200" y="995075"/>
            <a:ext cx="8229600" cy="401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/>
              <a:t>static</a:t>
            </a:r>
            <a:r>
              <a:rPr lang="en"/>
              <a:t>: holds static variables when class is loaded into memory.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/>
              <a:t>heap</a:t>
            </a:r>
            <a:r>
              <a:rPr lang="en"/>
              <a:t>: where instances/objects are allocated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/>
              <a:t>stack:</a:t>
            </a:r>
            <a:r>
              <a:rPr lang="en"/>
              <a:t> where local variables and parameters are allocated each time a method is called.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3000"/>
              <a:t>The 2nd toString method is ________ </a:t>
            </a:r>
            <a:endParaRPr/>
          </a:p>
        </p:txBody>
      </p:sp>
      <p:sp>
        <p:nvSpPr>
          <p:cNvPr id="208" name="Google Shape;208;p53"/>
          <p:cNvSpPr txBox="1"/>
          <p:nvPr>
            <p:ph idx="1" type="body"/>
          </p:nvPr>
        </p:nvSpPr>
        <p:spPr>
          <a:xfrm>
            <a:off x="281425" y="1063375"/>
            <a:ext cx="54369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public class Cup {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    private String owner;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    public String toString() {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        return this.owner;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    }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    public String toString(String type) {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         return type;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    }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}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</p:txBody>
      </p:sp>
      <p:graphicFrame>
        <p:nvGraphicFramePr>
          <p:cNvPr id="209" name="Google Shape;209;p53"/>
          <p:cNvGraphicFramePr/>
          <p:nvPr/>
        </p:nvGraphicFramePr>
        <p:xfrm>
          <a:off x="5894150" y="935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{5BD011BB-B7C9-4931-908F-9D5C10A0D100}</a:tableStyleId>
              </a:tblPr>
              <a:tblGrid>
                <a:gridCol w="2942950"/>
              </a:tblGrid>
              <a:tr h="884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Overriding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9461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Overloading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Exceptions</a:t>
            </a:r>
            <a:endParaRPr/>
          </a:p>
        </p:txBody>
      </p:sp>
      <p:sp>
        <p:nvSpPr>
          <p:cNvPr id="375" name="Google Shape;375;p8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new Exception()  //records the stack trace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throw   			//starts live exception handling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throws  			//method may throw an exception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try-catch  		//stops live exception handling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finally  			//code to always execute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Exception Handling</a:t>
            </a:r>
            <a:endParaRPr/>
          </a:p>
        </p:txBody>
      </p:sp>
      <p:sp>
        <p:nvSpPr>
          <p:cNvPr id="381" name="Google Shape;381;p81"/>
          <p:cNvSpPr txBox="1"/>
          <p:nvPr>
            <p:ph idx="1" type="body"/>
          </p:nvPr>
        </p:nvSpPr>
        <p:spPr>
          <a:xfrm>
            <a:off x="4452575" y="1152475"/>
            <a:ext cx="4538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Categories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Error - internal system errors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Unchecked Exceptions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RuntimeException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Checked Exceptions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Exception</a:t>
            </a:r>
            <a:endParaRPr/>
          </a:p>
        </p:txBody>
      </p:sp>
      <p:pic>
        <p:nvPicPr>
          <p:cNvPr id="382" name="Google Shape;382;p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375" y="1208175"/>
            <a:ext cx="3810000" cy="3095625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81"/>
          <p:cNvSpPr txBox="1"/>
          <p:nvPr/>
        </p:nvSpPr>
        <p:spPr>
          <a:xfrm>
            <a:off x="422225" y="4682900"/>
            <a:ext cx="7461900" cy="2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http://www.javamex.com/tutorials/exceptions/exceptions_hierarchy.shtml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Programming Process &amp; Errors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389" name="Google Shape;389;p82"/>
          <p:cNvSpPr/>
          <p:nvPr/>
        </p:nvSpPr>
        <p:spPr>
          <a:xfrm>
            <a:off x="4945600" y="3197975"/>
            <a:ext cx="1472700" cy="615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Hello.class</a:t>
            </a:r>
            <a:endParaRPr b="1" sz="1800"/>
          </a:p>
        </p:txBody>
      </p:sp>
      <p:sp>
        <p:nvSpPr>
          <p:cNvPr id="390" name="Google Shape;390;p82"/>
          <p:cNvSpPr/>
          <p:nvPr/>
        </p:nvSpPr>
        <p:spPr>
          <a:xfrm>
            <a:off x="2318900" y="3208925"/>
            <a:ext cx="1252800" cy="615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Hello.java</a:t>
            </a:r>
            <a:endParaRPr b="1" sz="1800"/>
          </a:p>
        </p:txBody>
      </p:sp>
      <p:sp>
        <p:nvSpPr>
          <p:cNvPr id="391" name="Google Shape;391;p82"/>
          <p:cNvSpPr/>
          <p:nvPr/>
        </p:nvSpPr>
        <p:spPr>
          <a:xfrm>
            <a:off x="1398500" y="2049600"/>
            <a:ext cx="1192500" cy="7197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Editor</a:t>
            </a:r>
            <a:endParaRPr b="1" sz="1800"/>
          </a:p>
        </p:txBody>
      </p:sp>
      <p:sp>
        <p:nvSpPr>
          <p:cNvPr id="392" name="Google Shape;392;p82"/>
          <p:cNvSpPr/>
          <p:nvPr/>
        </p:nvSpPr>
        <p:spPr>
          <a:xfrm>
            <a:off x="3431600" y="2096225"/>
            <a:ext cx="1670700" cy="7197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Compiler</a:t>
            </a:r>
            <a:endParaRPr b="1" sz="1800"/>
          </a:p>
        </p:txBody>
      </p:sp>
      <p:cxnSp>
        <p:nvCxnSpPr>
          <p:cNvPr id="393" name="Google Shape;393;p82"/>
          <p:cNvCxnSpPr/>
          <p:nvPr/>
        </p:nvCxnSpPr>
        <p:spPr>
          <a:xfrm flipH="1" rot="10800000">
            <a:off x="1094550" y="2795825"/>
            <a:ext cx="449700" cy="3300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4" name="Google Shape;394;p82"/>
          <p:cNvCxnSpPr/>
          <p:nvPr/>
        </p:nvCxnSpPr>
        <p:spPr>
          <a:xfrm>
            <a:off x="2318900" y="2839025"/>
            <a:ext cx="417600" cy="2436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5" name="Google Shape;395;p82"/>
          <p:cNvCxnSpPr/>
          <p:nvPr/>
        </p:nvCxnSpPr>
        <p:spPr>
          <a:xfrm flipH="1" rot="10800000">
            <a:off x="3128063" y="2829727"/>
            <a:ext cx="366900" cy="2355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6" name="Google Shape;396;p82"/>
          <p:cNvCxnSpPr/>
          <p:nvPr/>
        </p:nvCxnSpPr>
        <p:spPr>
          <a:xfrm>
            <a:off x="5028050" y="2806475"/>
            <a:ext cx="445200" cy="3543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7" name="Google Shape;397;p82"/>
          <p:cNvCxnSpPr/>
          <p:nvPr/>
        </p:nvCxnSpPr>
        <p:spPr>
          <a:xfrm flipH="1" rot="10800000">
            <a:off x="5690000" y="2765675"/>
            <a:ext cx="445200" cy="3792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98" name="Google Shape;398;p82"/>
          <p:cNvSpPr txBox="1"/>
          <p:nvPr/>
        </p:nvSpPr>
        <p:spPr>
          <a:xfrm>
            <a:off x="3816350" y="4225550"/>
            <a:ext cx="9012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Files</a:t>
            </a:r>
            <a:endParaRPr sz="2400">
              <a:solidFill>
                <a:srgbClr val="FFFFFF"/>
              </a:solidFill>
            </a:endParaRPr>
          </a:p>
        </p:txBody>
      </p:sp>
      <p:cxnSp>
        <p:nvCxnSpPr>
          <p:cNvPr id="399" name="Google Shape;399;p82"/>
          <p:cNvCxnSpPr/>
          <p:nvPr/>
        </p:nvCxnSpPr>
        <p:spPr>
          <a:xfrm flipH="1" rot="10800000">
            <a:off x="4500400" y="3964450"/>
            <a:ext cx="445200" cy="3792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0" name="Google Shape;400;p82"/>
          <p:cNvCxnSpPr/>
          <p:nvPr/>
        </p:nvCxnSpPr>
        <p:spPr>
          <a:xfrm rot="10800000">
            <a:off x="3417850" y="3972850"/>
            <a:ext cx="466800" cy="3708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1" name="Google Shape;401;p82"/>
          <p:cNvSpPr/>
          <p:nvPr/>
        </p:nvSpPr>
        <p:spPr>
          <a:xfrm>
            <a:off x="6135200" y="2027375"/>
            <a:ext cx="1571700" cy="8574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(Virtual)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Machine</a:t>
            </a:r>
            <a:endParaRPr b="1" sz="1800"/>
          </a:p>
        </p:txBody>
      </p:sp>
      <p:cxnSp>
        <p:nvCxnSpPr>
          <p:cNvPr id="402" name="Google Shape;402;p82"/>
          <p:cNvCxnSpPr/>
          <p:nvPr/>
        </p:nvCxnSpPr>
        <p:spPr>
          <a:xfrm>
            <a:off x="7392125" y="2932175"/>
            <a:ext cx="406800" cy="2529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3" name="Google Shape;403;p82"/>
          <p:cNvSpPr/>
          <p:nvPr/>
        </p:nvSpPr>
        <p:spPr>
          <a:xfrm>
            <a:off x="6967875" y="3288550"/>
            <a:ext cx="1571700" cy="10551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Computer</a:t>
            </a:r>
            <a:endParaRPr b="1" sz="1800"/>
          </a:p>
        </p:txBody>
      </p:sp>
      <p:sp>
        <p:nvSpPr>
          <p:cNvPr id="404" name="Google Shape;404;p82"/>
          <p:cNvSpPr/>
          <p:nvPr/>
        </p:nvSpPr>
        <p:spPr>
          <a:xfrm>
            <a:off x="8480775" y="2469063"/>
            <a:ext cx="340800" cy="318600"/>
          </a:xfrm>
          <a:prstGeom prst="smileyFace">
            <a:avLst>
              <a:gd fmla="val 4653" name="adj"/>
            </a:avLst>
          </a:prstGeom>
          <a:solidFill>
            <a:srgbClr val="FFFFFF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82"/>
          <p:cNvSpPr/>
          <p:nvPr/>
        </p:nvSpPr>
        <p:spPr>
          <a:xfrm>
            <a:off x="8633175" y="2621463"/>
            <a:ext cx="340800" cy="318600"/>
          </a:xfrm>
          <a:prstGeom prst="smileyFace">
            <a:avLst>
              <a:gd fmla="val 4653" name="adj"/>
            </a:avLst>
          </a:prstGeom>
          <a:solidFill>
            <a:srgbClr val="FFFFFF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82"/>
          <p:cNvSpPr/>
          <p:nvPr/>
        </p:nvSpPr>
        <p:spPr>
          <a:xfrm>
            <a:off x="8785575" y="2773863"/>
            <a:ext cx="340800" cy="318600"/>
          </a:xfrm>
          <a:prstGeom prst="smileyFace">
            <a:avLst>
              <a:gd fmla="val 4653" name="adj"/>
            </a:avLst>
          </a:prstGeom>
          <a:solidFill>
            <a:srgbClr val="FFFFFF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82"/>
          <p:cNvSpPr txBox="1"/>
          <p:nvPr/>
        </p:nvSpPr>
        <p:spPr>
          <a:xfrm>
            <a:off x="95000" y="4564550"/>
            <a:ext cx="1960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Programmer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408" name="Google Shape;408;p82"/>
          <p:cNvSpPr txBox="1"/>
          <p:nvPr/>
        </p:nvSpPr>
        <p:spPr>
          <a:xfrm>
            <a:off x="8129725" y="1819688"/>
            <a:ext cx="10704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Users</a:t>
            </a:r>
            <a:endParaRPr sz="2400">
              <a:solidFill>
                <a:srgbClr val="FFFFFF"/>
              </a:solidFill>
            </a:endParaRPr>
          </a:p>
        </p:txBody>
      </p:sp>
      <p:grpSp>
        <p:nvGrpSpPr>
          <p:cNvPr id="409" name="Google Shape;409;p82"/>
          <p:cNvGrpSpPr/>
          <p:nvPr/>
        </p:nvGrpSpPr>
        <p:grpSpPr>
          <a:xfrm>
            <a:off x="226575" y="2839025"/>
            <a:ext cx="874850" cy="1694175"/>
            <a:chOff x="226575" y="2839025"/>
            <a:chExt cx="874850" cy="1694175"/>
          </a:xfrm>
        </p:grpSpPr>
        <p:cxnSp>
          <p:nvCxnSpPr>
            <p:cNvPr id="410" name="Google Shape;410;p82"/>
            <p:cNvCxnSpPr/>
            <p:nvPr/>
          </p:nvCxnSpPr>
          <p:spPr>
            <a:xfrm>
              <a:off x="670325" y="3402288"/>
              <a:ext cx="22200" cy="8244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1" name="Google Shape;411;p82"/>
            <p:cNvCxnSpPr/>
            <p:nvPr/>
          </p:nvCxnSpPr>
          <p:spPr>
            <a:xfrm>
              <a:off x="226575" y="3526000"/>
              <a:ext cx="439500" cy="1977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2" name="Google Shape;412;p82"/>
            <p:cNvCxnSpPr/>
            <p:nvPr/>
          </p:nvCxnSpPr>
          <p:spPr>
            <a:xfrm flipH="1">
              <a:off x="457200" y="4214600"/>
              <a:ext cx="252900" cy="3186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3" name="Google Shape;413;p82"/>
            <p:cNvCxnSpPr/>
            <p:nvPr/>
          </p:nvCxnSpPr>
          <p:spPr>
            <a:xfrm>
              <a:off x="688100" y="4225550"/>
              <a:ext cx="252900" cy="2967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14" name="Google Shape;414;p82"/>
            <p:cNvSpPr/>
            <p:nvPr/>
          </p:nvSpPr>
          <p:spPr>
            <a:xfrm>
              <a:off x="395400" y="2839025"/>
              <a:ext cx="549600" cy="549600"/>
            </a:xfrm>
            <a:prstGeom prst="flowChartConnector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415" name="Google Shape;415;p82"/>
            <p:cNvCxnSpPr/>
            <p:nvPr/>
          </p:nvCxnSpPr>
          <p:spPr>
            <a:xfrm flipH="1" rot="10800000">
              <a:off x="670325" y="3549238"/>
              <a:ext cx="431100" cy="1971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416" name="Google Shape;416;p82"/>
          <p:cNvSpPr txBox="1"/>
          <p:nvPr/>
        </p:nvSpPr>
        <p:spPr>
          <a:xfrm>
            <a:off x="2798925" y="1411775"/>
            <a:ext cx="3047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</a:rPr>
              <a:t>Syntax/Compile time</a:t>
            </a:r>
            <a:endParaRPr sz="2400">
              <a:solidFill>
                <a:srgbClr val="FFFF00"/>
              </a:solidFill>
            </a:endParaRPr>
          </a:p>
        </p:txBody>
      </p:sp>
      <p:sp>
        <p:nvSpPr>
          <p:cNvPr id="417" name="Google Shape;417;p82"/>
          <p:cNvSpPr txBox="1"/>
          <p:nvPr/>
        </p:nvSpPr>
        <p:spPr>
          <a:xfrm>
            <a:off x="5898700" y="1407475"/>
            <a:ext cx="25383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</a:rPr>
              <a:t>Runtime &amp; Logic</a:t>
            </a:r>
            <a:endParaRPr sz="2400">
              <a:solidFill>
                <a:srgbClr val="FFFF00"/>
              </a:solidFill>
            </a:endParaRPr>
          </a:p>
        </p:txBody>
      </p:sp>
      <p:sp>
        <p:nvSpPr>
          <p:cNvPr id="418" name="Google Shape;418;p82"/>
          <p:cNvSpPr txBox="1"/>
          <p:nvPr/>
        </p:nvSpPr>
        <p:spPr>
          <a:xfrm>
            <a:off x="380450" y="1407475"/>
            <a:ext cx="2365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</a:rPr>
              <a:t>Naming/Saving</a:t>
            </a:r>
            <a:endParaRPr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Classes</a:t>
            </a:r>
            <a:endParaRPr/>
          </a:p>
        </p:txBody>
      </p:sp>
      <p:sp>
        <p:nvSpPr>
          <p:cNvPr id="424" name="Google Shape;424;p8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Class vs Instance Members (from docs)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Creating your own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 300 Suggestion</a:t>
            </a:r>
            <a:endParaRPr/>
          </a:p>
        </p:txBody>
      </p:sp>
      <p:sp>
        <p:nvSpPr>
          <p:cNvPr id="430" name="Google Shape;430;p84"/>
          <p:cNvSpPr txBox="1"/>
          <p:nvPr>
            <p:ph idx="1" type="body"/>
          </p:nvPr>
        </p:nvSpPr>
        <p:spPr>
          <a:xfrm>
            <a:off x="457200" y="1200150"/>
            <a:ext cx="38343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Setup your own weekly study group reviewing &amp; discussing previous weeks material.</a:t>
            </a:r>
            <a:endParaRPr/>
          </a:p>
        </p:txBody>
      </p:sp>
      <p:pic>
        <p:nvPicPr>
          <p:cNvPr id="431" name="Google Shape;431;p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0600" y="1200150"/>
            <a:ext cx="428625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4800">
                <a:solidFill>
                  <a:srgbClr val="FFFFFF"/>
                </a:solidFill>
              </a:rPr>
              <a:t>Good Luck on Exam!</a:t>
            </a:r>
            <a:endParaRPr i="1" sz="4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 sz="4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 sz="4800">
                <a:solidFill>
                  <a:srgbClr val="FFFFFF"/>
                </a:solidFill>
              </a:rPr>
              <a:t>Have a Great Summer!</a:t>
            </a:r>
            <a:endParaRPr i="1" sz="4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86"/>
          <p:cNvSpPr txBox="1"/>
          <p:nvPr>
            <p:ph type="title"/>
          </p:nvPr>
        </p:nvSpPr>
        <p:spPr>
          <a:xfrm>
            <a:off x="382625" y="178003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is false?</a:t>
            </a:r>
            <a:endParaRPr/>
          </a:p>
        </p:txBody>
      </p:sp>
      <p:sp>
        <p:nvSpPr>
          <p:cNvPr id="443" name="Google Shape;443;p86"/>
          <p:cNvSpPr txBox="1"/>
          <p:nvPr>
            <p:ph idx="1" type="body"/>
          </p:nvPr>
        </p:nvSpPr>
        <p:spPr>
          <a:xfrm>
            <a:off x="317375" y="1144225"/>
            <a:ext cx="50049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class Pizza {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    </a:t>
            </a:r>
            <a:r>
              <a:rPr lang="en" sz="2400">
                <a:solidFill>
                  <a:srgbClr val="FF9900"/>
                </a:solidFill>
              </a:rPr>
              <a:t>static </a:t>
            </a:r>
            <a:r>
              <a:rPr lang="en" sz="2400"/>
              <a:t>String </a:t>
            </a:r>
            <a:r>
              <a:rPr lang="en" sz="2400">
                <a:solidFill>
                  <a:srgbClr val="FFFFFF"/>
                </a:solidFill>
              </a:rPr>
              <a:t>toppings</a:t>
            </a:r>
            <a:r>
              <a:rPr lang="en" sz="2400"/>
              <a:t>;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graphicFrame>
        <p:nvGraphicFramePr>
          <p:cNvPr id="444" name="Google Shape;444;p86"/>
          <p:cNvGraphicFramePr/>
          <p:nvPr/>
        </p:nvGraphicFramePr>
        <p:xfrm>
          <a:off x="5381550" y="992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{5BD011BB-B7C9-4931-908F-9D5C10A0D100}</a:tableStyleId>
              </a:tblPr>
              <a:tblGrid>
                <a:gridCol w="3592950"/>
              </a:tblGrid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every instance will have the exact same toppings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toppings is a class variable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can be accessed by any method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cannot be changed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toppings </a:t>
            </a:r>
            <a:r>
              <a:rPr lang="en"/>
              <a:t>is a(n) </a:t>
            </a:r>
            <a:endParaRPr/>
          </a:p>
        </p:txBody>
      </p:sp>
      <p:sp>
        <p:nvSpPr>
          <p:cNvPr id="450" name="Google Shape;450;p87"/>
          <p:cNvSpPr txBox="1"/>
          <p:nvPr>
            <p:ph idx="1" type="body"/>
          </p:nvPr>
        </p:nvSpPr>
        <p:spPr>
          <a:xfrm>
            <a:off x="457200" y="1200150"/>
            <a:ext cx="5058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class Pizza {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    private String </a:t>
            </a:r>
            <a:r>
              <a:rPr lang="en" sz="2400">
                <a:solidFill>
                  <a:srgbClr val="FF9900"/>
                </a:solidFill>
              </a:rPr>
              <a:t>toppings</a:t>
            </a:r>
            <a:r>
              <a:rPr lang="en" sz="2400"/>
              <a:t>;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    public String getToppings() {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		if ( toppings == null) 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			toppings = "no toppings";</a:t>
            </a:r>
            <a:endParaRPr sz="2400"/>
          </a:p>
          <a:p>
            <a:pPr indent="45720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return toppings;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	}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graphicFrame>
        <p:nvGraphicFramePr>
          <p:cNvPr id="451" name="Google Shape;451;p87"/>
          <p:cNvGraphicFramePr/>
          <p:nvPr/>
        </p:nvGraphicFramePr>
        <p:xfrm>
          <a:off x="5515800" y="139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{5BD011BB-B7C9-4931-908F-9D5C10A0D100}</a:tableStyleId>
              </a:tblPr>
              <a:tblGrid>
                <a:gridCol w="3204250"/>
              </a:tblGrid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instance (non-static) variable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class (static) variable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parameter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local variable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getToppings() is a(n) </a:t>
            </a:r>
            <a:endParaRPr/>
          </a:p>
        </p:txBody>
      </p:sp>
      <p:sp>
        <p:nvSpPr>
          <p:cNvPr id="457" name="Google Shape;457;p88"/>
          <p:cNvSpPr txBox="1"/>
          <p:nvPr>
            <p:ph idx="1" type="body"/>
          </p:nvPr>
        </p:nvSpPr>
        <p:spPr>
          <a:xfrm>
            <a:off x="457200" y="1200150"/>
            <a:ext cx="5058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class Pizza {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    private String </a:t>
            </a:r>
            <a:r>
              <a:rPr lang="en" sz="2400">
                <a:solidFill>
                  <a:srgbClr val="FFFFFF"/>
                </a:solidFill>
              </a:rPr>
              <a:t>toppings</a:t>
            </a:r>
            <a:r>
              <a:rPr lang="en" sz="2400"/>
              <a:t>;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    public String </a:t>
            </a:r>
            <a:r>
              <a:rPr lang="en" sz="2400">
                <a:solidFill>
                  <a:srgbClr val="FF9900"/>
                </a:solidFill>
              </a:rPr>
              <a:t>getToppings()</a:t>
            </a:r>
            <a:r>
              <a:rPr lang="en" sz="2400"/>
              <a:t> {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		if ( toppings == null) 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			toppings = "no toppings";</a:t>
            </a:r>
            <a:endParaRPr sz="2400"/>
          </a:p>
          <a:p>
            <a:pPr indent="45720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return toppings;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	}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graphicFrame>
        <p:nvGraphicFramePr>
          <p:cNvPr id="458" name="Google Shape;458;p88"/>
          <p:cNvGraphicFramePr/>
          <p:nvPr/>
        </p:nvGraphicFramePr>
        <p:xfrm>
          <a:off x="5743775" y="113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{5BD011BB-B7C9-4931-908F-9D5C10A0D100}</a:tableStyleId>
              </a:tblPr>
              <a:tblGrid>
                <a:gridCol w="2907850"/>
              </a:tblGrid>
              <a:tr h="489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method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89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getter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89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accessor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1408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provides read-only access to toppings field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557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All of the above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visibility modifier </a:t>
            </a:r>
            <a:r>
              <a:rPr lang="en">
                <a:solidFill>
                  <a:srgbClr val="FF9900"/>
                </a:solidFill>
              </a:rPr>
              <a:t>private </a:t>
            </a:r>
            <a:r>
              <a:rPr lang="en"/>
              <a:t>is</a:t>
            </a:r>
            <a:endParaRPr/>
          </a:p>
        </p:txBody>
      </p:sp>
      <p:sp>
        <p:nvSpPr>
          <p:cNvPr id="464" name="Google Shape;464;p89"/>
          <p:cNvSpPr txBox="1"/>
          <p:nvPr>
            <p:ph idx="1" type="body"/>
          </p:nvPr>
        </p:nvSpPr>
        <p:spPr>
          <a:xfrm>
            <a:off x="457200" y="1200150"/>
            <a:ext cx="5136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class Pizza {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    </a:t>
            </a:r>
            <a:r>
              <a:rPr lang="en" sz="2400">
                <a:solidFill>
                  <a:srgbClr val="FF9900"/>
                </a:solidFill>
              </a:rPr>
              <a:t>private </a:t>
            </a:r>
            <a:r>
              <a:rPr lang="en" sz="2400"/>
              <a:t>String </a:t>
            </a:r>
            <a:r>
              <a:rPr lang="en" sz="2400">
                <a:solidFill>
                  <a:srgbClr val="FFFFFF"/>
                </a:solidFill>
              </a:rPr>
              <a:t>toppings</a:t>
            </a:r>
            <a:r>
              <a:rPr lang="en" sz="2400"/>
              <a:t>;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    public String getToppings() {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		if ( toppings == null) 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			toppings = "no toppings";</a:t>
            </a:r>
            <a:endParaRPr sz="2400"/>
          </a:p>
          <a:p>
            <a:pPr indent="45720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return toppings;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	}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graphicFrame>
        <p:nvGraphicFramePr>
          <p:cNvPr id="465" name="Google Shape;465;p89"/>
          <p:cNvGraphicFramePr/>
          <p:nvPr/>
        </p:nvGraphicFramePr>
        <p:xfrm>
          <a:off x="5381550" y="992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{5BD011BB-B7C9-4931-908F-9D5C10A0D100}</a:tableStyleId>
              </a:tblPr>
              <a:tblGrid>
                <a:gridCol w="3592950"/>
              </a:tblGrid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appropriate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should be public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doesn't allow a user of this class to change the field (attribute) directly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9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allows only methods within this class to change the field.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Commonly Missed</a:t>
            </a:r>
            <a:endParaRPr/>
          </a:p>
        </p:txBody>
      </p:sp>
      <p:sp>
        <p:nvSpPr>
          <p:cNvPr id="215" name="Google Shape;215;p5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is false?</a:t>
            </a:r>
            <a:endParaRPr/>
          </a:p>
        </p:txBody>
      </p:sp>
      <p:sp>
        <p:nvSpPr>
          <p:cNvPr id="471" name="Google Shape;471;p90"/>
          <p:cNvSpPr txBox="1"/>
          <p:nvPr>
            <p:ph idx="1" type="body"/>
          </p:nvPr>
        </p:nvSpPr>
        <p:spPr>
          <a:xfrm>
            <a:off x="317375" y="1025325"/>
            <a:ext cx="5965200" cy="39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class Pizza {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    private String toppings;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    public void </a:t>
            </a:r>
            <a:r>
              <a:rPr lang="en" sz="2400">
                <a:solidFill>
                  <a:srgbClr val="FF9900"/>
                </a:solidFill>
              </a:rPr>
              <a:t>setToppings</a:t>
            </a:r>
            <a:r>
              <a:rPr lang="en" sz="2400"/>
              <a:t>( String tops) {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		if ( tops != null &amp;&amp; tops.length() &gt; 0)</a:t>
            </a:r>
            <a:endParaRPr sz="2400"/>
          </a:p>
          <a:p>
            <a:pPr indent="45720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		toppings = tops;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	}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graphicFrame>
        <p:nvGraphicFramePr>
          <p:cNvPr id="472" name="Google Shape;472;p90"/>
          <p:cNvGraphicFramePr/>
          <p:nvPr/>
        </p:nvGraphicFramePr>
        <p:xfrm>
          <a:off x="6332325" y="961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{5BD011BB-B7C9-4931-908F-9D5C10A0D100}</a:tableStyleId>
              </a:tblPr>
              <a:tblGrid>
                <a:gridCol w="2297325"/>
              </a:tblGrid>
              <a:tr h="8064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is a class method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064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can change toppings (write access)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064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is a setter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0635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is a mutator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91"/>
          <p:cNvSpPr txBox="1"/>
          <p:nvPr>
            <p:ph type="title"/>
          </p:nvPr>
        </p:nvSpPr>
        <p:spPr>
          <a:xfrm>
            <a:off x="457200" y="205975"/>
            <a:ext cx="8229600" cy="77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this print true or false? </a:t>
            </a:r>
            <a:endParaRPr/>
          </a:p>
        </p:txBody>
      </p:sp>
      <p:sp>
        <p:nvSpPr>
          <p:cNvPr id="478" name="Google Shape;478;p91"/>
          <p:cNvSpPr txBox="1"/>
          <p:nvPr>
            <p:ph idx="1" type="body"/>
          </p:nvPr>
        </p:nvSpPr>
        <p:spPr>
          <a:xfrm>
            <a:off x="457200" y="878175"/>
            <a:ext cx="6381600" cy="40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class Person {</a:t>
            </a:r>
            <a:endParaRPr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    private boolean something = false;</a:t>
            </a:r>
            <a:endParaRPr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    boolean getThing(boolean something) {</a:t>
            </a:r>
            <a:endParaRPr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	    return this.something;</a:t>
            </a:r>
            <a:endParaRPr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    }</a:t>
            </a:r>
            <a:endParaRPr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    public static void main(String []args) {</a:t>
            </a:r>
            <a:endParaRPr sz="22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   Person p = new Person();</a:t>
            </a:r>
            <a:endParaRPr sz="22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   System.out.println( p.getThing( true));</a:t>
            </a:r>
            <a:endParaRPr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    }</a:t>
            </a:r>
            <a:endParaRPr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}</a:t>
            </a:r>
            <a:endParaRPr sz="2200"/>
          </a:p>
        </p:txBody>
      </p:sp>
      <p:graphicFrame>
        <p:nvGraphicFramePr>
          <p:cNvPr id="479" name="Google Shape;479;p91"/>
          <p:cNvGraphicFramePr/>
          <p:nvPr/>
        </p:nvGraphicFramePr>
        <p:xfrm>
          <a:off x="6838800" y="1109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{5BD011BB-B7C9-4931-908F-9D5C10A0D100}</a:tableStyleId>
              </a:tblPr>
              <a:tblGrid>
                <a:gridCol w="1932400"/>
              </a:tblGrid>
              <a:tr h="6594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true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91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false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1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error/other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34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9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is true?</a:t>
            </a:r>
            <a:endParaRPr/>
          </a:p>
        </p:txBody>
      </p:sp>
      <p:sp>
        <p:nvSpPr>
          <p:cNvPr id="485" name="Google Shape;485;p92"/>
          <p:cNvSpPr txBox="1"/>
          <p:nvPr>
            <p:ph idx="1" type="body"/>
          </p:nvPr>
        </p:nvSpPr>
        <p:spPr>
          <a:xfrm>
            <a:off x="382100" y="1200150"/>
            <a:ext cx="58809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class Light {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// in some method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Light aLight = new Light();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System.out.println( aLight);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86" name="Google Shape;486;p92"/>
          <p:cNvGraphicFramePr/>
          <p:nvPr/>
        </p:nvGraphicFramePr>
        <p:xfrm>
          <a:off x="6532050" y="639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{5BD011BB-B7C9-4931-908F-9D5C10A0D100}</a:tableStyleId>
              </a:tblPr>
              <a:tblGrid>
                <a:gridCol w="2252775"/>
              </a:tblGrid>
              <a:tr h="876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error - no constructor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23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Object classes' toString() will be called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20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an instance of Light has nothing in it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424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error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93"/>
          <p:cNvSpPr txBox="1"/>
          <p:nvPr>
            <p:ph type="title"/>
          </p:nvPr>
        </p:nvSpPr>
        <p:spPr>
          <a:xfrm>
            <a:off x="457200" y="205976"/>
            <a:ext cx="8229600" cy="66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will print out?</a:t>
            </a:r>
            <a:endParaRPr/>
          </a:p>
        </p:txBody>
      </p:sp>
      <p:sp>
        <p:nvSpPr>
          <p:cNvPr id="492" name="Google Shape;492;p93"/>
          <p:cNvSpPr txBox="1"/>
          <p:nvPr>
            <p:ph idx="1" type="body"/>
          </p:nvPr>
        </p:nvSpPr>
        <p:spPr>
          <a:xfrm>
            <a:off x="457200" y="770925"/>
            <a:ext cx="5993700" cy="42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class Employee {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	private static int employeeCount = 0;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	private final int id;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	Employee() {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		this.id = ++employeeCount;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	}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	public static void main(String []args) {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		Employee anEmployee = new Employee();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		System.out.println( anEmployee.id);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	}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}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graphicFrame>
        <p:nvGraphicFramePr>
          <p:cNvPr id="493" name="Google Shape;493;p93"/>
          <p:cNvGraphicFramePr/>
          <p:nvPr/>
        </p:nvGraphicFramePr>
        <p:xfrm>
          <a:off x="6754400" y="54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{5BD011BB-B7C9-4931-908F-9D5C10A0D100}</a:tableStyleId>
              </a:tblPr>
              <a:tblGrid>
                <a:gridCol w="1932400"/>
              </a:tblGrid>
              <a:tr h="876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0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23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1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20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can't access a private field outside the class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424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error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94"/>
          <p:cNvSpPr txBox="1"/>
          <p:nvPr>
            <p:ph type="title"/>
          </p:nvPr>
        </p:nvSpPr>
        <p:spPr>
          <a:xfrm>
            <a:off x="457200" y="205975"/>
            <a:ext cx="8229600" cy="77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this print 0, 1, other or error? </a:t>
            </a:r>
            <a:endParaRPr/>
          </a:p>
        </p:txBody>
      </p:sp>
      <p:sp>
        <p:nvSpPr>
          <p:cNvPr id="499" name="Google Shape;499;p94"/>
          <p:cNvSpPr txBox="1"/>
          <p:nvPr>
            <p:ph idx="1" type="body"/>
          </p:nvPr>
        </p:nvSpPr>
        <p:spPr>
          <a:xfrm>
            <a:off x="457200" y="878175"/>
            <a:ext cx="8555100" cy="40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public class Person {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    static int count = 0;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    private int id;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    Person() {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       this.id = ++count;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    }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    </a:t>
            </a:r>
            <a:r>
              <a:rPr lang="en" sz="2000"/>
              <a:t>public static void main(String []args) {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       System.out.println( Person.count);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    }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}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graphicFrame>
        <p:nvGraphicFramePr>
          <p:cNvPr id="500" name="Google Shape;500;p94"/>
          <p:cNvGraphicFramePr/>
          <p:nvPr/>
        </p:nvGraphicFramePr>
        <p:xfrm>
          <a:off x="6838800" y="1109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{5BD011BB-B7C9-4931-908F-9D5C10A0D100}</a:tableStyleId>
              </a:tblPr>
              <a:tblGrid>
                <a:gridCol w="1932400"/>
              </a:tblGrid>
              <a:tr h="876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0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23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1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20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other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424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error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95"/>
          <p:cNvSpPr txBox="1"/>
          <p:nvPr>
            <p:ph type="title"/>
          </p:nvPr>
        </p:nvSpPr>
        <p:spPr>
          <a:xfrm>
            <a:off x="457200" y="205976"/>
            <a:ext cx="8229600" cy="66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will print out?</a:t>
            </a:r>
            <a:endParaRPr/>
          </a:p>
        </p:txBody>
      </p:sp>
      <p:sp>
        <p:nvSpPr>
          <p:cNvPr id="506" name="Google Shape;506;p95"/>
          <p:cNvSpPr txBox="1"/>
          <p:nvPr>
            <p:ph idx="1" type="body"/>
          </p:nvPr>
        </p:nvSpPr>
        <p:spPr>
          <a:xfrm>
            <a:off x="457200" y="770925"/>
            <a:ext cx="5993700" cy="42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class Employee {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	private static int employeeCount = 0;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	private final int id;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	Employee() {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		this.id = employeeCount++;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	}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	public static void main(String []args) {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		Employee anEmployee = new Employee();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		System.out.println( anEmployee.id);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	}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}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graphicFrame>
        <p:nvGraphicFramePr>
          <p:cNvPr id="507" name="Google Shape;507;p95"/>
          <p:cNvGraphicFramePr/>
          <p:nvPr/>
        </p:nvGraphicFramePr>
        <p:xfrm>
          <a:off x="6754400" y="54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{5BD011BB-B7C9-4931-908F-9D5C10A0D100}</a:tableStyleId>
              </a:tblPr>
              <a:tblGrid>
                <a:gridCol w="1932400"/>
              </a:tblGrid>
              <a:tr h="876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0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23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1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20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can't access a private field outside the class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424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error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96"/>
          <p:cNvSpPr txBox="1"/>
          <p:nvPr>
            <p:ph type="title"/>
          </p:nvPr>
        </p:nvSpPr>
        <p:spPr>
          <a:xfrm>
            <a:off x="311700" y="115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Bike</a:t>
            </a:r>
            <a:endParaRPr/>
          </a:p>
        </p:txBody>
      </p:sp>
      <p:sp>
        <p:nvSpPr>
          <p:cNvPr id="513" name="Google Shape;513;p96"/>
          <p:cNvSpPr txBox="1"/>
          <p:nvPr>
            <p:ph idx="1" type="body"/>
          </p:nvPr>
        </p:nvSpPr>
        <p:spPr>
          <a:xfrm>
            <a:off x="311700" y="736750"/>
            <a:ext cx="8520600" cy="426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Design a bike class.</a:t>
            </a:r>
            <a:endParaRPr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FFFF"/>
                </a:solidFill>
              </a:rPr>
              <a:t>Instance Fields</a:t>
            </a:r>
            <a:r>
              <a:rPr lang="en" sz="1800">
                <a:solidFill>
                  <a:srgbClr val="FFFFFF"/>
                </a:solidFill>
              </a:rPr>
              <a:t>: numWheels, Color, unique id</a:t>
            </a:r>
            <a:endParaRPr sz="18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</a:rPr>
              <a:t>Class Field:</a:t>
            </a:r>
            <a:r>
              <a:rPr lang="en">
                <a:solidFill>
                  <a:schemeClr val="dk1"/>
                </a:solidFill>
              </a:rPr>
              <a:t> numBikesCreated, used to assign unique id’s to each bike.</a:t>
            </a:r>
            <a:endParaRPr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</a:rPr>
              <a:t>Constructor:</a:t>
            </a:r>
            <a:r>
              <a:rPr lang="en" sz="1800">
                <a:solidFill>
                  <a:srgbClr val="FFFFFF"/>
                </a:solidFill>
              </a:rPr>
              <a:t> numWheels and Color, automatically sets the unique identifier.</a:t>
            </a:r>
            <a:endParaRPr sz="18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</a:rPr>
              <a:t>Instance Methods:</a:t>
            </a:r>
            <a:r>
              <a:rPr lang="en" sz="1800">
                <a:solidFill>
                  <a:srgbClr val="FFFFFF"/>
                </a:solidFill>
              </a:rPr>
              <a:t> Number of Wheels and id can be accessed but not changed.  Color can be changed. Add a toString() method to return all instance field values in String form.</a:t>
            </a:r>
            <a:endParaRPr sz="18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</a:rPr>
              <a:t>Class Method:</a:t>
            </a:r>
            <a:r>
              <a:rPr lang="en" sz="1800">
                <a:solidFill>
                  <a:srgbClr val="FFFFFF"/>
                </a:solidFill>
              </a:rPr>
              <a:t> returns the number of bikes created.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Draw the UML diagram and then write the code.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Create a BikeShop class that creates 10 bikes and stores in an array.</a:t>
            </a:r>
            <a:endParaRPr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Print out each bike’s number of wheels, color and id using the toString method.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value of m(3)?</a:t>
            </a:r>
            <a:endParaRPr/>
          </a:p>
        </p:txBody>
      </p:sp>
      <p:sp>
        <p:nvSpPr>
          <p:cNvPr id="221" name="Google Shape;221;p5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public static int m(int n) {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System.out.println( n);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return n;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}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3000"/>
              <a:t>What is output?</a:t>
            </a:r>
            <a:r>
              <a:rPr b="0" lang="en" sz="3000"/>
              <a:t> </a:t>
            </a:r>
            <a:endParaRPr/>
          </a:p>
        </p:txBody>
      </p:sp>
      <p:sp>
        <p:nvSpPr>
          <p:cNvPr id="227" name="Google Shape;227;p56"/>
          <p:cNvSpPr txBox="1"/>
          <p:nvPr>
            <p:ph idx="1" type="body"/>
          </p:nvPr>
        </p:nvSpPr>
        <p:spPr>
          <a:xfrm>
            <a:off x="281425" y="1063375"/>
            <a:ext cx="54369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   public static int m(int n) {</a:t>
            </a:r>
            <a:endParaRPr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      System.out.println( n);</a:t>
            </a:r>
            <a:endParaRPr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      return n;</a:t>
            </a:r>
            <a:endParaRPr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   }</a:t>
            </a:r>
            <a:endParaRPr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   public static void main(String[] args) {</a:t>
            </a:r>
            <a:endParaRPr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      int i = 1;</a:t>
            </a:r>
            <a:endParaRPr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      int j = m(i) + (i = m(3));</a:t>
            </a:r>
            <a:endParaRPr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      System.out.println("j=" + j);</a:t>
            </a:r>
            <a:endParaRPr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   }</a:t>
            </a:r>
            <a:endParaRPr sz="2300"/>
          </a:p>
        </p:txBody>
      </p:sp>
      <p:graphicFrame>
        <p:nvGraphicFramePr>
          <p:cNvPr id="228" name="Google Shape;228;p56"/>
          <p:cNvGraphicFramePr/>
          <p:nvPr/>
        </p:nvGraphicFramePr>
        <p:xfrm>
          <a:off x="5842200" y="7098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{5BD011BB-B7C9-4931-908F-9D5C10A0D100}</a:tableStyleId>
              </a:tblPr>
              <a:tblGrid>
                <a:gridCol w="2942950"/>
              </a:tblGrid>
              <a:tr h="884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1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3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j=4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9461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3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3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j=6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9461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other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29" name="Google Shape;229;p56"/>
          <p:cNvSpPr txBox="1"/>
          <p:nvPr/>
        </p:nvSpPr>
        <p:spPr>
          <a:xfrm>
            <a:off x="302550" y="4849850"/>
            <a:ext cx="8000100" cy="2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https://cs200-www.cs.wisc.edu/wp/precedence-associativity-and-order-of-evaluation/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print out?</a:t>
            </a:r>
            <a:endParaRPr/>
          </a:p>
        </p:txBody>
      </p:sp>
      <p:sp>
        <p:nvSpPr>
          <p:cNvPr id="235" name="Google Shape;235;p57"/>
          <p:cNvSpPr txBox="1"/>
          <p:nvPr>
            <p:ph idx="1" type="body"/>
          </p:nvPr>
        </p:nvSpPr>
        <p:spPr>
          <a:xfrm>
            <a:off x="457200" y="1200150"/>
            <a:ext cx="56343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public static String first3(String in) {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   return in.substring(0,3);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public static void main(String []args) {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    String s = "2018";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	first3( s);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    System.out.println( s);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print out?</a:t>
            </a:r>
            <a:endParaRPr/>
          </a:p>
        </p:txBody>
      </p:sp>
      <p:sp>
        <p:nvSpPr>
          <p:cNvPr id="241" name="Google Shape;241;p5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String str = "1\t2\n3";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Scanner scan = new Scanner( str);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scan.nextInt();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scan.next();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System.out.println( "#" + scan.nextLine() +"#");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print out?</a:t>
            </a:r>
            <a:endParaRPr/>
          </a:p>
        </p:txBody>
      </p:sp>
      <p:sp>
        <p:nvSpPr>
          <p:cNvPr id="247" name="Google Shape;247;p5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ArrayList&lt;String&gt; str = new ArrayList&lt;String&gt;();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ArrayList&lt;String&gt; str2 = str;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str = null;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str2.add("Bucky");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str = str2;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str2.add("Badger");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System.out.println(str);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Simple 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